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85" r:id="rId2"/>
    <p:sldId id="287" r:id="rId3"/>
    <p:sldId id="404" r:id="rId4"/>
    <p:sldId id="256" r:id="rId5"/>
    <p:sldId id="508" r:id="rId6"/>
    <p:sldId id="509" r:id="rId7"/>
    <p:sldId id="511" r:id="rId8"/>
    <p:sldId id="510" r:id="rId9"/>
    <p:sldId id="518" r:id="rId10"/>
    <p:sldId id="514" r:id="rId11"/>
    <p:sldId id="513" r:id="rId12"/>
    <p:sldId id="512" r:id="rId13"/>
    <p:sldId id="519" r:id="rId14"/>
    <p:sldId id="515" r:id="rId15"/>
    <p:sldId id="516" r:id="rId16"/>
    <p:sldId id="517" r:id="rId17"/>
    <p:sldId id="520" r:id="rId18"/>
    <p:sldId id="521" r:id="rId19"/>
    <p:sldId id="522" r:id="rId20"/>
    <p:sldId id="5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6337" autoAdjust="0"/>
  </p:normalViewPr>
  <p:slideViewPr>
    <p:cSldViewPr snapToGrid="0">
      <p:cViewPr varScale="1">
        <p:scale>
          <a:sx n="87" d="100"/>
          <a:sy n="87" d="100"/>
        </p:scale>
        <p:origin x="1278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0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92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58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72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8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16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4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6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3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0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3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0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2023-09-10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etcd-io/etcd/releases/lates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761456" y="3467405"/>
            <a:ext cx="2833715" cy="252302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>
            <a:off x="3740177" y="4064165"/>
            <a:ext cx="2833715" cy="1320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FF0000"/>
                </a:highlight>
              </a:rPr>
              <a:t>Kubernetes</a:t>
            </a:r>
            <a:r>
              <a:rPr lang="en-US" sz="2800" b="1" dirty="0"/>
              <a:t>    </a:t>
            </a:r>
          </a:p>
          <a:p>
            <a:pPr algn="ctr"/>
            <a:r>
              <a:rPr lang="en-US" sz="3200" b="1" dirty="0" err="1"/>
              <a:t>Etcd</a:t>
            </a:r>
            <a:r>
              <a:rPr lang="en-US" sz="3200" b="1" dirty="0"/>
              <a:t> backup &amp; Restore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Install </a:t>
              </a:r>
              <a:r>
                <a:rPr lang="en-US" sz="5400" dirty="0" err="1"/>
                <a:t>etcd</a:t>
              </a:r>
              <a:r>
                <a:rPr lang="en-US" sz="5400" dirty="0"/>
                <a:t> package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844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D066E8-4C34-8A95-F2A3-3B0785D214E1}"/>
              </a:ext>
            </a:extLst>
          </p:cNvPr>
          <p:cNvSpPr txBox="1"/>
          <p:nvPr/>
        </p:nvSpPr>
        <p:spPr>
          <a:xfrm>
            <a:off x="133546" y="709442"/>
            <a:ext cx="12058453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etcdctl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version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curl -s 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https://api.github.com/repos/etcd-io/etcd/releases/latest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| grep </a:t>
            </a:r>
            <a:r>
              <a:rPr lang="en-US" sz="16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browser_download_url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 | grep linux-amd64  | cut -d '"' -f 4  | </a:t>
            </a:r>
            <a:r>
              <a:rPr lang="en-US" sz="16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wget</a:t>
            </a: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-qi -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tar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</a:rPr>
              <a:t>xvf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</a:rPr>
              <a:t> etcd-v*.tar.gz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cd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etcd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-*/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sudo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mv 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etcd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* /</a:t>
            </a: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usr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/local/bin/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cd ~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etcdctl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version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etcdctl</a:t>
            </a:r>
            <a:r>
              <a:rPr lang="en-US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 version: 3.4.16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API version: 3.4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2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96F58D-D476-E50A-E9E6-1E76E1392B6B}"/>
              </a:ext>
            </a:extLst>
          </p:cNvPr>
          <p:cNvSpPr txBox="1"/>
          <p:nvPr/>
        </p:nvSpPr>
        <p:spPr>
          <a:xfrm>
            <a:off x="0" y="58846"/>
            <a:ext cx="12192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[root@master1 ~]# </a:t>
            </a:r>
            <a:r>
              <a:rPr lang="en-US" dirty="0" err="1">
                <a:solidFill>
                  <a:schemeClr val="bg1"/>
                </a:solidFill>
              </a:rPr>
              <a:t>etcdctl</a:t>
            </a:r>
            <a:r>
              <a:rPr lang="en-US" dirty="0">
                <a:solidFill>
                  <a:schemeClr val="bg1"/>
                </a:solidFill>
              </a:rPr>
              <a:t> snapshot </a:t>
            </a:r>
          </a:p>
          <a:p>
            <a:r>
              <a:rPr lang="en-US" dirty="0">
                <a:solidFill>
                  <a:schemeClr val="bg1"/>
                </a:solidFill>
              </a:rPr>
              <a:t>NAME:    	snapshot - Manages </a:t>
            </a:r>
            <a:r>
              <a:rPr lang="en-US" dirty="0" err="1">
                <a:solidFill>
                  <a:schemeClr val="bg1"/>
                </a:solidFill>
              </a:rPr>
              <a:t>etcd</a:t>
            </a:r>
            <a:r>
              <a:rPr lang="en-US" dirty="0">
                <a:solidFill>
                  <a:schemeClr val="bg1"/>
                </a:solidFill>
              </a:rPr>
              <a:t> node snapshots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API VERSION:   	3.4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COMMANDS:</a:t>
            </a:r>
          </a:p>
          <a:p>
            <a:r>
              <a:rPr lang="en-US" dirty="0">
                <a:solidFill>
                  <a:schemeClr val="bg1"/>
                </a:solidFill>
              </a:rPr>
              <a:t>	restore	Restores an </a:t>
            </a:r>
            <a:r>
              <a:rPr lang="en-US" dirty="0" err="1">
                <a:solidFill>
                  <a:schemeClr val="bg1"/>
                </a:solidFill>
              </a:rPr>
              <a:t>etcd</a:t>
            </a:r>
            <a:r>
              <a:rPr lang="en-US" dirty="0">
                <a:solidFill>
                  <a:schemeClr val="bg1"/>
                </a:solidFill>
              </a:rPr>
              <a:t> member snapshot to an </a:t>
            </a:r>
            <a:r>
              <a:rPr lang="en-US" dirty="0" err="1">
                <a:solidFill>
                  <a:schemeClr val="bg1"/>
                </a:solidFill>
              </a:rPr>
              <a:t>etcd</a:t>
            </a:r>
            <a:r>
              <a:rPr lang="en-US" dirty="0">
                <a:solidFill>
                  <a:schemeClr val="bg1"/>
                </a:solidFill>
              </a:rPr>
              <a:t> directory</a:t>
            </a:r>
          </a:p>
          <a:p>
            <a:r>
              <a:rPr lang="en-US" dirty="0">
                <a:solidFill>
                  <a:schemeClr val="bg1"/>
                </a:solidFill>
              </a:rPr>
              <a:t>	save	Stores an </a:t>
            </a:r>
            <a:r>
              <a:rPr lang="en-US" dirty="0" err="1">
                <a:solidFill>
                  <a:schemeClr val="bg1"/>
                </a:solidFill>
              </a:rPr>
              <a:t>etcd</a:t>
            </a:r>
            <a:r>
              <a:rPr lang="en-US" dirty="0">
                <a:solidFill>
                  <a:schemeClr val="bg1"/>
                </a:solidFill>
              </a:rPr>
              <a:t> node backend snapshot to a given file</a:t>
            </a:r>
          </a:p>
          <a:p>
            <a:r>
              <a:rPr lang="en-US" dirty="0">
                <a:solidFill>
                  <a:schemeClr val="bg1"/>
                </a:solidFill>
              </a:rPr>
              <a:t>	status	Gets backend snapshot status of a given file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GLOBAL OPTIONS:</a:t>
            </a:r>
          </a:p>
          <a:p>
            <a:r>
              <a:rPr lang="en-US" dirty="0">
                <a:solidFill>
                  <a:schemeClr val="bg1"/>
                </a:solidFill>
              </a:rPr>
              <a:t>      --</a:t>
            </a:r>
            <a:r>
              <a:rPr lang="en-US" dirty="0" err="1">
                <a:solidFill>
                  <a:schemeClr val="bg1"/>
                </a:solidFill>
              </a:rPr>
              <a:t>cacert</a:t>
            </a:r>
            <a:r>
              <a:rPr lang="en-US" dirty="0">
                <a:solidFill>
                  <a:schemeClr val="bg1"/>
                </a:solidFill>
              </a:rPr>
              <a:t>=""			verify certificates of TLS-enabled secure servers using this CA bundle</a:t>
            </a:r>
          </a:p>
          <a:p>
            <a:r>
              <a:rPr lang="en-US" dirty="0">
                <a:solidFill>
                  <a:schemeClr val="bg1"/>
                </a:solidFill>
              </a:rPr>
              <a:t>      --cert=""			identify secure client using this TLS certificate file</a:t>
            </a:r>
          </a:p>
          <a:p>
            <a:r>
              <a:rPr lang="en-US" dirty="0">
                <a:solidFill>
                  <a:schemeClr val="bg1"/>
                </a:solidFill>
              </a:rPr>
              <a:t>      --command-timeout=5s		timeout for short running command (excluding dial timeout)</a:t>
            </a:r>
          </a:p>
          <a:p>
            <a:r>
              <a:rPr lang="en-US" dirty="0">
                <a:solidFill>
                  <a:schemeClr val="bg1"/>
                </a:solidFill>
              </a:rPr>
              <a:t>      --debug[=false]			enable client-side debug logging</a:t>
            </a:r>
          </a:p>
          <a:p>
            <a:r>
              <a:rPr lang="en-US" dirty="0">
                <a:solidFill>
                  <a:schemeClr val="bg1"/>
                </a:solidFill>
              </a:rPr>
              <a:t>      --dial-timeout=2s		dial timeout for client connections</a:t>
            </a:r>
          </a:p>
          <a:p>
            <a:r>
              <a:rPr lang="en-US" dirty="0">
                <a:solidFill>
                  <a:schemeClr val="bg1"/>
                </a:solidFill>
              </a:rPr>
              <a:t>  -d, --discovery-</a:t>
            </a:r>
            <a:r>
              <a:rPr lang="en-US" dirty="0" err="1">
                <a:solidFill>
                  <a:schemeClr val="bg1"/>
                </a:solidFill>
              </a:rPr>
              <a:t>srv</a:t>
            </a:r>
            <a:r>
              <a:rPr lang="en-US" dirty="0">
                <a:solidFill>
                  <a:schemeClr val="bg1"/>
                </a:solidFill>
              </a:rPr>
              <a:t>=""		domain name to query for SRV records describing cluster endpoints</a:t>
            </a:r>
          </a:p>
          <a:p>
            <a:r>
              <a:rPr lang="en-US" dirty="0">
                <a:solidFill>
                  <a:schemeClr val="bg1"/>
                </a:solidFill>
              </a:rPr>
              <a:t>      --discovery-</a:t>
            </a:r>
            <a:r>
              <a:rPr lang="en-US" dirty="0" err="1">
                <a:solidFill>
                  <a:schemeClr val="bg1"/>
                </a:solidFill>
              </a:rPr>
              <a:t>srv</a:t>
            </a:r>
            <a:r>
              <a:rPr lang="en-US" dirty="0">
                <a:solidFill>
                  <a:schemeClr val="bg1"/>
                </a:solidFill>
              </a:rPr>
              <a:t>-name=""		service name to query when using DNS discovery</a:t>
            </a:r>
          </a:p>
          <a:p>
            <a:r>
              <a:rPr lang="en-US" dirty="0">
                <a:solidFill>
                  <a:schemeClr val="bg1"/>
                </a:solidFill>
              </a:rPr>
              <a:t>      --endpoints=[127.0.0.1:</a:t>
            </a:r>
            <a:r>
              <a:rPr lang="en-US" sz="2000" b="1" dirty="0">
                <a:solidFill>
                  <a:schemeClr val="bg1"/>
                </a:solidFill>
              </a:rPr>
              <a:t>2379</a:t>
            </a:r>
            <a:r>
              <a:rPr lang="en-US" dirty="0">
                <a:solidFill>
                  <a:schemeClr val="bg1"/>
                </a:solidFill>
              </a:rPr>
              <a:t>]	</a:t>
            </a:r>
            <a:r>
              <a:rPr lang="en-US" dirty="0" err="1">
                <a:solidFill>
                  <a:schemeClr val="bg1"/>
                </a:solidFill>
              </a:rPr>
              <a:t>gRPC</a:t>
            </a:r>
            <a:r>
              <a:rPr lang="en-US" dirty="0">
                <a:solidFill>
                  <a:schemeClr val="bg1"/>
                </a:solidFill>
              </a:rPr>
              <a:t> endpoints</a:t>
            </a:r>
          </a:p>
          <a:p>
            <a:r>
              <a:rPr lang="en-US" dirty="0">
                <a:solidFill>
                  <a:schemeClr val="bg1"/>
                </a:solidFill>
              </a:rPr>
              <a:t>      --hex[=false]			print byte strings as hex encoded strings</a:t>
            </a:r>
          </a:p>
          <a:p>
            <a:r>
              <a:rPr lang="en-US" dirty="0">
                <a:solidFill>
                  <a:schemeClr val="bg1"/>
                </a:solidFill>
              </a:rPr>
              <a:t>      --insecure-discovery[=true]	accept insecure SRV records describing cluster endpoints</a:t>
            </a:r>
          </a:p>
          <a:p>
            <a:r>
              <a:rPr lang="en-US" dirty="0">
                <a:solidFill>
                  <a:schemeClr val="bg1"/>
                </a:solidFill>
              </a:rPr>
              <a:t>      --insecure-skip-</a:t>
            </a:r>
            <a:r>
              <a:rPr lang="en-US" dirty="0" err="1">
                <a:solidFill>
                  <a:schemeClr val="bg1"/>
                </a:solidFill>
              </a:rPr>
              <a:t>tls</a:t>
            </a:r>
            <a:r>
              <a:rPr lang="en-US" dirty="0">
                <a:solidFill>
                  <a:schemeClr val="bg1"/>
                </a:solidFill>
              </a:rPr>
              <a:t>-verify[=false]	skip server certificate verification (CAUTION: this option should be enabled only for testing purposes)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4BAD9-568E-BAD0-46F8-21CDEBF6664D}"/>
              </a:ext>
            </a:extLst>
          </p:cNvPr>
          <p:cNvSpPr/>
          <p:nvPr/>
        </p:nvSpPr>
        <p:spPr>
          <a:xfrm>
            <a:off x="1856792" y="58845"/>
            <a:ext cx="1754155" cy="361033"/>
          </a:xfrm>
          <a:custGeom>
            <a:avLst/>
            <a:gdLst>
              <a:gd name="connsiteX0" fmla="*/ 0 w 1754155"/>
              <a:gd name="connsiteY0" fmla="*/ 0 h 361033"/>
              <a:gd name="connsiteX1" fmla="*/ 602260 w 1754155"/>
              <a:gd name="connsiteY1" fmla="*/ 0 h 361033"/>
              <a:gd name="connsiteX2" fmla="*/ 1169437 w 1754155"/>
              <a:gd name="connsiteY2" fmla="*/ 0 h 361033"/>
              <a:gd name="connsiteX3" fmla="*/ 1754155 w 1754155"/>
              <a:gd name="connsiteY3" fmla="*/ 0 h 361033"/>
              <a:gd name="connsiteX4" fmla="*/ 1754155 w 1754155"/>
              <a:gd name="connsiteY4" fmla="*/ 361033 h 361033"/>
              <a:gd name="connsiteX5" fmla="*/ 1169437 w 1754155"/>
              <a:gd name="connsiteY5" fmla="*/ 361033 h 361033"/>
              <a:gd name="connsiteX6" fmla="*/ 584718 w 1754155"/>
              <a:gd name="connsiteY6" fmla="*/ 361033 h 361033"/>
              <a:gd name="connsiteX7" fmla="*/ 0 w 1754155"/>
              <a:gd name="connsiteY7" fmla="*/ 361033 h 361033"/>
              <a:gd name="connsiteX8" fmla="*/ 0 w 1754155"/>
              <a:gd name="connsiteY8" fmla="*/ 0 h 361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4155" h="361033" extrusionOk="0">
                <a:moveTo>
                  <a:pt x="0" y="0"/>
                </a:moveTo>
                <a:cubicBezTo>
                  <a:pt x="225508" y="-64436"/>
                  <a:pt x="446114" y="4947"/>
                  <a:pt x="602260" y="0"/>
                </a:cubicBezTo>
                <a:cubicBezTo>
                  <a:pt x="758406" y="-4947"/>
                  <a:pt x="1014775" y="20058"/>
                  <a:pt x="1169437" y="0"/>
                </a:cubicBezTo>
                <a:cubicBezTo>
                  <a:pt x="1324099" y="-20058"/>
                  <a:pt x="1560268" y="12159"/>
                  <a:pt x="1754155" y="0"/>
                </a:cubicBezTo>
                <a:cubicBezTo>
                  <a:pt x="1782994" y="134905"/>
                  <a:pt x="1744719" y="232873"/>
                  <a:pt x="1754155" y="361033"/>
                </a:cubicBezTo>
                <a:cubicBezTo>
                  <a:pt x="1594403" y="365158"/>
                  <a:pt x="1319444" y="292100"/>
                  <a:pt x="1169437" y="361033"/>
                </a:cubicBezTo>
                <a:cubicBezTo>
                  <a:pt x="1019430" y="429966"/>
                  <a:pt x="748677" y="326660"/>
                  <a:pt x="584718" y="361033"/>
                </a:cubicBezTo>
                <a:cubicBezTo>
                  <a:pt x="420759" y="395406"/>
                  <a:pt x="220320" y="340860"/>
                  <a:pt x="0" y="361033"/>
                </a:cubicBezTo>
                <a:cubicBezTo>
                  <a:pt x="-6664" y="281306"/>
                  <a:pt x="4404" y="12404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8E15BA-9441-64BA-2F7D-72B78F31CEEA}"/>
              </a:ext>
            </a:extLst>
          </p:cNvPr>
          <p:cNvSpPr/>
          <p:nvPr/>
        </p:nvSpPr>
        <p:spPr>
          <a:xfrm>
            <a:off x="794002" y="2317351"/>
            <a:ext cx="1026367" cy="292608"/>
          </a:xfrm>
          <a:custGeom>
            <a:avLst/>
            <a:gdLst>
              <a:gd name="connsiteX0" fmla="*/ 0 w 1026367"/>
              <a:gd name="connsiteY0" fmla="*/ 0 h 292608"/>
              <a:gd name="connsiteX1" fmla="*/ 523447 w 1026367"/>
              <a:gd name="connsiteY1" fmla="*/ 0 h 292608"/>
              <a:gd name="connsiteX2" fmla="*/ 1026367 w 1026367"/>
              <a:gd name="connsiteY2" fmla="*/ 0 h 292608"/>
              <a:gd name="connsiteX3" fmla="*/ 1026367 w 1026367"/>
              <a:gd name="connsiteY3" fmla="*/ 292608 h 292608"/>
              <a:gd name="connsiteX4" fmla="*/ 533711 w 1026367"/>
              <a:gd name="connsiteY4" fmla="*/ 292608 h 292608"/>
              <a:gd name="connsiteX5" fmla="*/ 0 w 1026367"/>
              <a:gd name="connsiteY5" fmla="*/ 292608 h 292608"/>
              <a:gd name="connsiteX6" fmla="*/ 0 w 1026367"/>
              <a:gd name="connsiteY6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367" h="292608" extrusionOk="0">
                <a:moveTo>
                  <a:pt x="0" y="0"/>
                </a:moveTo>
                <a:cubicBezTo>
                  <a:pt x="111133" y="-31705"/>
                  <a:pt x="418477" y="12656"/>
                  <a:pt x="523447" y="0"/>
                </a:cubicBezTo>
                <a:cubicBezTo>
                  <a:pt x="628417" y="-12656"/>
                  <a:pt x="838501" y="48810"/>
                  <a:pt x="1026367" y="0"/>
                </a:cubicBezTo>
                <a:cubicBezTo>
                  <a:pt x="1039253" y="123102"/>
                  <a:pt x="997924" y="224598"/>
                  <a:pt x="1026367" y="292608"/>
                </a:cubicBezTo>
                <a:cubicBezTo>
                  <a:pt x="821525" y="345047"/>
                  <a:pt x="646923" y="281091"/>
                  <a:pt x="533711" y="292608"/>
                </a:cubicBezTo>
                <a:cubicBezTo>
                  <a:pt x="420499" y="304125"/>
                  <a:pt x="162762" y="290533"/>
                  <a:pt x="0" y="292608"/>
                </a:cubicBezTo>
                <a:cubicBezTo>
                  <a:pt x="-263" y="212459"/>
                  <a:pt x="18488" y="121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0FE4EF-C3BF-9807-7FDA-FAC0BBA1912F}"/>
              </a:ext>
            </a:extLst>
          </p:cNvPr>
          <p:cNvSpPr/>
          <p:nvPr/>
        </p:nvSpPr>
        <p:spPr>
          <a:xfrm>
            <a:off x="756583" y="2024743"/>
            <a:ext cx="883682" cy="292608"/>
          </a:xfrm>
          <a:custGeom>
            <a:avLst/>
            <a:gdLst>
              <a:gd name="connsiteX0" fmla="*/ 0 w 883682"/>
              <a:gd name="connsiteY0" fmla="*/ 0 h 292608"/>
              <a:gd name="connsiteX1" fmla="*/ 450678 w 883682"/>
              <a:gd name="connsiteY1" fmla="*/ 0 h 292608"/>
              <a:gd name="connsiteX2" fmla="*/ 883682 w 883682"/>
              <a:gd name="connsiteY2" fmla="*/ 0 h 292608"/>
              <a:gd name="connsiteX3" fmla="*/ 883682 w 883682"/>
              <a:gd name="connsiteY3" fmla="*/ 292608 h 292608"/>
              <a:gd name="connsiteX4" fmla="*/ 459515 w 883682"/>
              <a:gd name="connsiteY4" fmla="*/ 292608 h 292608"/>
              <a:gd name="connsiteX5" fmla="*/ 0 w 883682"/>
              <a:gd name="connsiteY5" fmla="*/ 292608 h 292608"/>
              <a:gd name="connsiteX6" fmla="*/ 0 w 883682"/>
              <a:gd name="connsiteY6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3682" h="292608" extrusionOk="0">
                <a:moveTo>
                  <a:pt x="0" y="0"/>
                </a:moveTo>
                <a:cubicBezTo>
                  <a:pt x="106630" y="-12479"/>
                  <a:pt x="340630" y="43940"/>
                  <a:pt x="450678" y="0"/>
                </a:cubicBezTo>
                <a:cubicBezTo>
                  <a:pt x="560726" y="-43940"/>
                  <a:pt x="710387" y="42305"/>
                  <a:pt x="883682" y="0"/>
                </a:cubicBezTo>
                <a:cubicBezTo>
                  <a:pt x="896568" y="123102"/>
                  <a:pt x="855239" y="224598"/>
                  <a:pt x="883682" y="292608"/>
                </a:cubicBezTo>
                <a:cubicBezTo>
                  <a:pt x="759123" y="340282"/>
                  <a:pt x="660048" y="251796"/>
                  <a:pt x="459515" y="292608"/>
                </a:cubicBezTo>
                <a:cubicBezTo>
                  <a:pt x="258982" y="333420"/>
                  <a:pt x="151230" y="249574"/>
                  <a:pt x="0" y="292608"/>
                </a:cubicBezTo>
                <a:cubicBezTo>
                  <a:pt x="-263" y="212459"/>
                  <a:pt x="18488" y="121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6B166-520D-B487-065F-CE13EA9CF912}"/>
              </a:ext>
            </a:extLst>
          </p:cNvPr>
          <p:cNvSpPr/>
          <p:nvPr/>
        </p:nvSpPr>
        <p:spPr>
          <a:xfrm>
            <a:off x="830425" y="1732135"/>
            <a:ext cx="1026367" cy="292608"/>
          </a:xfrm>
          <a:custGeom>
            <a:avLst/>
            <a:gdLst>
              <a:gd name="connsiteX0" fmla="*/ 0 w 1026367"/>
              <a:gd name="connsiteY0" fmla="*/ 0 h 292608"/>
              <a:gd name="connsiteX1" fmla="*/ 523447 w 1026367"/>
              <a:gd name="connsiteY1" fmla="*/ 0 h 292608"/>
              <a:gd name="connsiteX2" fmla="*/ 1026367 w 1026367"/>
              <a:gd name="connsiteY2" fmla="*/ 0 h 292608"/>
              <a:gd name="connsiteX3" fmla="*/ 1026367 w 1026367"/>
              <a:gd name="connsiteY3" fmla="*/ 292608 h 292608"/>
              <a:gd name="connsiteX4" fmla="*/ 533711 w 1026367"/>
              <a:gd name="connsiteY4" fmla="*/ 292608 h 292608"/>
              <a:gd name="connsiteX5" fmla="*/ 0 w 1026367"/>
              <a:gd name="connsiteY5" fmla="*/ 292608 h 292608"/>
              <a:gd name="connsiteX6" fmla="*/ 0 w 1026367"/>
              <a:gd name="connsiteY6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367" h="292608" extrusionOk="0">
                <a:moveTo>
                  <a:pt x="0" y="0"/>
                </a:moveTo>
                <a:cubicBezTo>
                  <a:pt x="111133" y="-31705"/>
                  <a:pt x="418477" y="12656"/>
                  <a:pt x="523447" y="0"/>
                </a:cubicBezTo>
                <a:cubicBezTo>
                  <a:pt x="628417" y="-12656"/>
                  <a:pt x="838501" y="48810"/>
                  <a:pt x="1026367" y="0"/>
                </a:cubicBezTo>
                <a:cubicBezTo>
                  <a:pt x="1039253" y="123102"/>
                  <a:pt x="997924" y="224598"/>
                  <a:pt x="1026367" y="292608"/>
                </a:cubicBezTo>
                <a:cubicBezTo>
                  <a:pt x="821525" y="345047"/>
                  <a:pt x="646923" y="281091"/>
                  <a:pt x="533711" y="292608"/>
                </a:cubicBezTo>
                <a:cubicBezTo>
                  <a:pt x="420499" y="304125"/>
                  <a:pt x="162762" y="290533"/>
                  <a:pt x="0" y="292608"/>
                </a:cubicBezTo>
                <a:cubicBezTo>
                  <a:pt x="-263" y="212459"/>
                  <a:pt x="18488" y="121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1065C6-7079-C1DD-745C-7C71A95CF719}"/>
              </a:ext>
            </a:extLst>
          </p:cNvPr>
          <p:cNvSpPr/>
          <p:nvPr/>
        </p:nvSpPr>
        <p:spPr>
          <a:xfrm>
            <a:off x="317241" y="3136392"/>
            <a:ext cx="1323024" cy="292608"/>
          </a:xfrm>
          <a:custGeom>
            <a:avLst/>
            <a:gdLst>
              <a:gd name="connsiteX0" fmla="*/ 0 w 1323024"/>
              <a:gd name="connsiteY0" fmla="*/ 0 h 292608"/>
              <a:gd name="connsiteX1" fmla="*/ 454238 w 1323024"/>
              <a:gd name="connsiteY1" fmla="*/ 0 h 292608"/>
              <a:gd name="connsiteX2" fmla="*/ 882016 w 1323024"/>
              <a:gd name="connsiteY2" fmla="*/ 0 h 292608"/>
              <a:gd name="connsiteX3" fmla="*/ 1323024 w 1323024"/>
              <a:gd name="connsiteY3" fmla="*/ 0 h 292608"/>
              <a:gd name="connsiteX4" fmla="*/ 1323024 w 1323024"/>
              <a:gd name="connsiteY4" fmla="*/ 292608 h 292608"/>
              <a:gd name="connsiteX5" fmla="*/ 882016 w 1323024"/>
              <a:gd name="connsiteY5" fmla="*/ 292608 h 292608"/>
              <a:gd name="connsiteX6" fmla="*/ 441008 w 1323024"/>
              <a:gd name="connsiteY6" fmla="*/ 292608 h 292608"/>
              <a:gd name="connsiteX7" fmla="*/ 0 w 1323024"/>
              <a:gd name="connsiteY7" fmla="*/ 292608 h 292608"/>
              <a:gd name="connsiteX8" fmla="*/ 0 w 1323024"/>
              <a:gd name="connsiteY8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3024" h="292608" extrusionOk="0">
                <a:moveTo>
                  <a:pt x="0" y="0"/>
                </a:moveTo>
                <a:cubicBezTo>
                  <a:pt x="189548" y="-755"/>
                  <a:pt x="227781" y="6202"/>
                  <a:pt x="454238" y="0"/>
                </a:cubicBezTo>
                <a:cubicBezTo>
                  <a:pt x="680695" y="-6202"/>
                  <a:pt x="769871" y="47747"/>
                  <a:pt x="882016" y="0"/>
                </a:cubicBezTo>
                <a:cubicBezTo>
                  <a:pt x="994161" y="-47747"/>
                  <a:pt x="1167572" y="24861"/>
                  <a:pt x="1323024" y="0"/>
                </a:cubicBezTo>
                <a:cubicBezTo>
                  <a:pt x="1341620" y="71381"/>
                  <a:pt x="1298678" y="179996"/>
                  <a:pt x="1323024" y="292608"/>
                </a:cubicBezTo>
                <a:cubicBezTo>
                  <a:pt x="1173685" y="322578"/>
                  <a:pt x="973809" y="256049"/>
                  <a:pt x="882016" y="292608"/>
                </a:cubicBezTo>
                <a:cubicBezTo>
                  <a:pt x="790223" y="329167"/>
                  <a:pt x="626971" y="245651"/>
                  <a:pt x="441008" y="292608"/>
                </a:cubicBezTo>
                <a:cubicBezTo>
                  <a:pt x="255045" y="339565"/>
                  <a:pt x="140705" y="261122"/>
                  <a:pt x="0" y="292608"/>
                </a:cubicBezTo>
                <a:cubicBezTo>
                  <a:pt x="-31037" y="198579"/>
                  <a:pt x="23023" y="14168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21C86-EEB2-A997-3F0F-09D6AF321782}"/>
              </a:ext>
            </a:extLst>
          </p:cNvPr>
          <p:cNvSpPr/>
          <p:nvPr/>
        </p:nvSpPr>
        <p:spPr>
          <a:xfrm>
            <a:off x="280818" y="3387237"/>
            <a:ext cx="1026367" cy="292608"/>
          </a:xfrm>
          <a:custGeom>
            <a:avLst/>
            <a:gdLst>
              <a:gd name="connsiteX0" fmla="*/ 0 w 1026367"/>
              <a:gd name="connsiteY0" fmla="*/ 0 h 292608"/>
              <a:gd name="connsiteX1" fmla="*/ 523447 w 1026367"/>
              <a:gd name="connsiteY1" fmla="*/ 0 h 292608"/>
              <a:gd name="connsiteX2" fmla="*/ 1026367 w 1026367"/>
              <a:gd name="connsiteY2" fmla="*/ 0 h 292608"/>
              <a:gd name="connsiteX3" fmla="*/ 1026367 w 1026367"/>
              <a:gd name="connsiteY3" fmla="*/ 292608 h 292608"/>
              <a:gd name="connsiteX4" fmla="*/ 533711 w 1026367"/>
              <a:gd name="connsiteY4" fmla="*/ 292608 h 292608"/>
              <a:gd name="connsiteX5" fmla="*/ 0 w 1026367"/>
              <a:gd name="connsiteY5" fmla="*/ 292608 h 292608"/>
              <a:gd name="connsiteX6" fmla="*/ 0 w 1026367"/>
              <a:gd name="connsiteY6" fmla="*/ 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367" h="292608" extrusionOk="0">
                <a:moveTo>
                  <a:pt x="0" y="0"/>
                </a:moveTo>
                <a:cubicBezTo>
                  <a:pt x="111133" y="-31705"/>
                  <a:pt x="418477" y="12656"/>
                  <a:pt x="523447" y="0"/>
                </a:cubicBezTo>
                <a:cubicBezTo>
                  <a:pt x="628417" y="-12656"/>
                  <a:pt x="838501" y="48810"/>
                  <a:pt x="1026367" y="0"/>
                </a:cubicBezTo>
                <a:cubicBezTo>
                  <a:pt x="1039253" y="123102"/>
                  <a:pt x="997924" y="224598"/>
                  <a:pt x="1026367" y="292608"/>
                </a:cubicBezTo>
                <a:cubicBezTo>
                  <a:pt x="821525" y="345047"/>
                  <a:pt x="646923" y="281091"/>
                  <a:pt x="533711" y="292608"/>
                </a:cubicBezTo>
                <a:cubicBezTo>
                  <a:pt x="420499" y="304125"/>
                  <a:pt x="162762" y="290533"/>
                  <a:pt x="0" y="292608"/>
                </a:cubicBezTo>
                <a:cubicBezTo>
                  <a:pt x="-263" y="212459"/>
                  <a:pt x="18488" y="12190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54CCE-2522-3DCF-A836-F99A9F670731}"/>
              </a:ext>
            </a:extLst>
          </p:cNvPr>
          <p:cNvSpPr/>
          <p:nvPr/>
        </p:nvSpPr>
        <p:spPr>
          <a:xfrm>
            <a:off x="292811" y="5016651"/>
            <a:ext cx="2959435" cy="361032"/>
          </a:xfrm>
          <a:custGeom>
            <a:avLst/>
            <a:gdLst>
              <a:gd name="connsiteX0" fmla="*/ 0 w 2959435"/>
              <a:gd name="connsiteY0" fmla="*/ 0 h 361032"/>
              <a:gd name="connsiteX1" fmla="*/ 621481 w 2959435"/>
              <a:gd name="connsiteY1" fmla="*/ 0 h 361032"/>
              <a:gd name="connsiteX2" fmla="*/ 1183774 w 2959435"/>
              <a:gd name="connsiteY2" fmla="*/ 0 h 361032"/>
              <a:gd name="connsiteX3" fmla="*/ 1746067 w 2959435"/>
              <a:gd name="connsiteY3" fmla="*/ 0 h 361032"/>
              <a:gd name="connsiteX4" fmla="*/ 2308359 w 2959435"/>
              <a:gd name="connsiteY4" fmla="*/ 0 h 361032"/>
              <a:gd name="connsiteX5" fmla="*/ 2959435 w 2959435"/>
              <a:gd name="connsiteY5" fmla="*/ 0 h 361032"/>
              <a:gd name="connsiteX6" fmla="*/ 2959435 w 2959435"/>
              <a:gd name="connsiteY6" fmla="*/ 361032 h 361032"/>
              <a:gd name="connsiteX7" fmla="*/ 2367548 w 2959435"/>
              <a:gd name="connsiteY7" fmla="*/ 361032 h 361032"/>
              <a:gd name="connsiteX8" fmla="*/ 1834850 w 2959435"/>
              <a:gd name="connsiteY8" fmla="*/ 361032 h 361032"/>
              <a:gd name="connsiteX9" fmla="*/ 1183774 w 2959435"/>
              <a:gd name="connsiteY9" fmla="*/ 361032 h 361032"/>
              <a:gd name="connsiteX10" fmla="*/ 651076 w 2959435"/>
              <a:gd name="connsiteY10" fmla="*/ 361032 h 361032"/>
              <a:gd name="connsiteX11" fmla="*/ 0 w 2959435"/>
              <a:gd name="connsiteY11" fmla="*/ 361032 h 361032"/>
              <a:gd name="connsiteX12" fmla="*/ 0 w 2959435"/>
              <a:gd name="connsiteY12" fmla="*/ 0 h 36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59435" h="361032" extrusionOk="0">
                <a:moveTo>
                  <a:pt x="0" y="0"/>
                </a:moveTo>
                <a:cubicBezTo>
                  <a:pt x="170255" y="-70341"/>
                  <a:pt x="481784" y="65986"/>
                  <a:pt x="621481" y="0"/>
                </a:cubicBezTo>
                <a:cubicBezTo>
                  <a:pt x="761178" y="-65986"/>
                  <a:pt x="951421" y="49105"/>
                  <a:pt x="1183774" y="0"/>
                </a:cubicBezTo>
                <a:cubicBezTo>
                  <a:pt x="1416127" y="-49105"/>
                  <a:pt x="1577990" y="62838"/>
                  <a:pt x="1746067" y="0"/>
                </a:cubicBezTo>
                <a:cubicBezTo>
                  <a:pt x="1914144" y="-62838"/>
                  <a:pt x="2160721" y="35209"/>
                  <a:pt x="2308359" y="0"/>
                </a:cubicBezTo>
                <a:cubicBezTo>
                  <a:pt x="2455997" y="-35209"/>
                  <a:pt x="2811845" y="48096"/>
                  <a:pt x="2959435" y="0"/>
                </a:cubicBezTo>
                <a:cubicBezTo>
                  <a:pt x="2982265" y="139217"/>
                  <a:pt x="2946609" y="222722"/>
                  <a:pt x="2959435" y="361032"/>
                </a:cubicBezTo>
                <a:cubicBezTo>
                  <a:pt x="2804507" y="425235"/>
                  <a:pt x="2596310" y="349040"/>
                  <a:pt x="2367548" y="361032"/>
                </a:cubicBezTo>
                <a:cubicBezTo>
                  <a:pt x="2138786" y="373024"/>
                  <a:pt x="1968060" y="328063"/>
                  <a:pt x="1834850" y="361032"/>
                </a:cubicBezTo>
                <a:cubicBezTo>
                  <a:pt x="1701640" y="394001"/>
                  <a:pt x="1339093" y="333257"/>
                  <a:pt x="1183774" y="361032"/>
                </a:cubicBezTo>
                <a:cubicBezTo>
                  <a:pt x="1028455" y="388807"/>
                  <a:pt x="836669" y="357819"/>
                  <a:pt x="651076" y="361032"/>
                </a:cubicBezTo>
                <a:cubicBezTo>
                  <a:pt x="465483" y="364245"/>
                  <a:pt x="200236" y="300386"/>
                  <a:pt x="0" y="361032"/>
                </a:cubicBezTo>
                <a:cubicBezTo>
                  <a:pt x="-32381" y="193021"/>
                  <a:pt x="11660" y="17401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6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endParaRPr lang="en-US" sz="5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F510A4-F75E-5C1B-AAFD-72DA002FC0FC}"/>
              </a:ext>
            </a:extLst>
          </p:cNvPr>
          <p:cNvSpPr txBox="1"/>
          <p:nvPr/>
        </p:nvSpPr>
        <p:spPr>
          <a:xfrm>
            <a:off x="1709142" y="3244334"/>
            <a:ext cx="8687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How to create </a:t>
            </a:r>
            <a:r>
              <a:rPr lang="en-US" sz="5400" dirty="0" err="1"/>
              <a:t>etcd</a:t>
            </a:r>
            <a:r>
              <a:rPr lang="en-US" sz="5400" dirty="0"/>
              <a:t> snapshot?</a:t>
            </a:r>
          </a:p>
        </p:txBody>
      </p:sp>
    </p:spTree>
    <p:extLst>
      <p:ext uri="{BB962C8B-B14F-4D97-AF65-F5344CB8AC3E}">
        <p14:creationId xmlns:p14="http://schemas.microsoft.com/office/powerpoint/2010/main" val="1350425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FE9EC-4A84-7E77-19E5-749DA163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123863-0AC1-665A-CD18-7F7A38DC84F8}"/>
              </a:ext>
            </a:extLst>
          </p:cNvPr>
          <p:cNvSpPr txBox="1"/>
          <p:nvPr/>
        </p:nvSpPr>
        <p:spPr>
          <a:xfrm>
            <a:off x="0" y="-125260"/>
            <a:ext cx="11485056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- command:</a:t>
            </a:r>
          </a:p>
          <a:p>
            <a:r>
              <a:rPr lang="en-US" dirty="0">
                <a:solidFill>
                  <a:srgbClr val="00B050"/>
                </a:solidFill>
              </a:rPr>
              <a:t>    - 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--advertise-client-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=https://192.168.1.31:2379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r>
              <a:rPr lang="en-US" sz="2400" b="1" dirty="0">
                <a:solidFill>
                  <a:schemeClr val="bg1"/>
                </a:solidFill>
              </a:rPr>
              <a:t>-file=/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/server.crt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--data-</a:t>
            </a:r>
            <a:r>
              <a:rPr lang="en-US" dirty="0" err="1">
                <a:solidFill>
                  <a:srgbClr val="00B050"/>
                </a:solidFill>
              </a:rPr>
              <a:t>dir</a:t>
            </a:r>
            <a:r>
              <a:rPr lang="en-US" dirty="0">
                <a:solidFill>
                  <a:srgbClr val="00B050"/>
                </a:solidFill>
              </a:rPr>
              <a:t>=/var/lib/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--experimental-initial-corrupt-check=true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--experimental-watch-progress-notify-interval=5s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--initial-advertise-peer-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--initial-cluster=master1.example.com=https://192.168.1.31:2380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</a:t>
            </a:r>
            <a:r>
              <a:rPr lang="en-US" sz="2800" dirty="0">
                <a:solidFill>
                  <a:srgbClr val="00B050"/>
                </a:solidFill>
              </a:rPr>
              <a:t>key-</a:t>
            </a:r>
            <a:r>
              <a:rPr lang="en-US" sz="2400" b="1" dirty="0">
                <a:solidFill>
                  <a:schemeClr val="bg1"/>
                </a:solidFill>
              </a:rPr>
              <a:t>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server.key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    - --listen-client-</a:t>
            </a:r>
            <a:r>
              <a:rPr lang="en-US" sz="2400" b="1" dirty="0" err="1">
                <a:solidFill>
                  <a:schemeClr val="bg1"/>
                </a:solidFill>
              </a:rPr>
              <a:t>urls</a:t>
            </a:r>
            <a:r>
              <a:rPr lang="en-US" sz="2400" b="1" dirty="0">
                <a:solidFill>
                  <a:schemeClr val="bg1"/>
                </a:solidFill>
              </a:rPr>
              <a:t>=https://127.0.0.1:</a:t>
            </a:r>
            <a:r>
              <a:rPr lang="en-US" sz="2800" dirty="0">
                <a:solidFill>
                  <a:srgbClr val="00B050"/>
                </a:solidFill>
              </a:rPr>
              <a:t>2379</a:t>
            </a:r>
            <a:r>
              <a:rPr lang="en-US" sz="2400" b="1" dirty="0">
                <a:solidFill>
                  <a:schemeClr val="bg1"/>
                </a:solidFill>
              </a:rPr>
              <a:t>,https://192.168.1.31:2379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--listen-metrics-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=http://127.0.0.1:2381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--name=master1.example.com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--peer-cert-file=/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/peer.crt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--peer-key-file=/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peer.key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--peer-trusted-ca-file=/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/ca.crt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- --snapshot-count=10000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--trusted-</a:t>
            </a:r>
            <a:r>
              <a:rPr lang="en-US" sz="2800" dirty="0">
                <a:solidFill>
                  <a:srgbClr val="00B050"/>
                </a:solidFill>
              </a:rPr>
              <a:t>ca</a:t>
            </a:r>
            <a:r>
              <a:rPr lang="en-US" sz="2400" b="1" dirty="0">
                <a:solidFill>
                  <a:schemeClr val="bg1"/>
                </a:solidFill>
              </a:rPr>
              <a:t>-file=/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/ca.crt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6EDA7-1DE8-38EC-A781-B6FACF5F42DE}"/>
              </a:ext>
            </a:extLst>
          </p:cNvPr>
          <p:cNvSpPr/>
          <p:nvPr/>
        </p:nvSpPr>
        <p:spPr>
          <a:xfrm>
            <a:off x="298865" y="3392140"/>
            <a:ext cx="9243341" cy="38850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4889D-1496-7EF0-EA62-ACF7568F9329}"/>
              </a:ext>
            </a:extLst>
          </p:cNvPr>
          <p:cNvCxnSpPr>
            <a:cxnSpLocks/>
            <a:stCxn id="10" idx="2"/>
            <a:endCxn id="19" idx="1"/>
          </p:cNvCxnSpPr>
          <p:nvPr/>
        </p:nvCxnSpPr>
        <p:spPr>
          <a:xfrm>
            <a:off x="4920536" y="3780642"/>
            <a:ext cx="3029043" cy="452202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7AACD-12CC-AC7E-F313-77771A39F410}"/>
              </a:ext>
            </a:extLst>
          </p:cNvPr>
          <p:cNvSpPr/>
          <p:nvPr/>
        </p:nvSpPr>
        <p:spPr>
          <a:xfrm>
            <a:off x="7949579" y="3976979"/>
            <a:ext cx="2698755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Endpoints</a:t>
            </a:r>
            <a:r>
              <a:rPr lang="en-US" sz="2800" dirty="0">
                <a:solidFill>
                  <a:srgbClr val="00B050"/>
                </a:solidFill>
              </a:rPr>
              <a:t>: 2379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3F3C-1F27-27CC-F462-5570CCE362C1}"/>
              </a:ext>
            </a:extLst>
          </p:cNvPr>
          <p:cNvSpPr/>
          <p:nvPr/>
        </p:nvSpPr>
        <p:spPr>
          <a:xfrm>
            <a:off x="7694103" y="2081273"/>
            <a:ext cx="1709956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key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DE77C9-5626-07E2-5E43-CCBAD1A42F95}"/>
              </a:ext>
            </a:extLst>
          </p:cNvPr>
          <p:cNvSpPr/>
          <p:nvPr/>
        </p:nvSpPr>
        <p:spPr>
          <a:xfrm>
            <a:off x="7900825" y="5953206"/>
            <a:ext cx="1786854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Ca </a:t>
            </a:r>
            <a:r>
              <a:rPr lang="en-US" sz="2800" dirty="0">
                <a:solidFill>
                  <a:schemeClr val="bg1"/>
                </a:solidFill>
              </a:rPr>
              <a:t>cert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C0B7A-F183-8CC3-8932-F2BB68901602}"/>
              </a:ext>
            </a:extLst>
          </p:cNvPr>
          <p:cNvSpPr/>
          <p:nvPr/>
        </p:nvSpPr>
        <p:spPr>
          <a:xfrm>
            <a:off x="7655654" y="899280"/>
            <a:ext cx="1786855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A024A-0530-BD5B-C923-661F3F283857}"/>
              </a:ext>
            </a:extLst>
          </p:cNvPr>
          <p:cNvSpPr/>
          <p:nvPr/>
        </p:nvSpPr>
        <p:spPr>
          <a:xfrm>
            <a:off x="372451" y="899280"/>
            <a:ext cx="6441303" cy="47652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B1855-04E7-4E32-5EC8-3FEA4384E1E2}"/>
              </a:ext>
            </a:extLst>
          </p:cNvPr>
          <p:cNvCxnSpPr>
            <a:cxnSpLocks/>
          </p:cNvCxnSpPr>
          <p:nvPr/>
        </p:nvCxnSpPr>
        <p:spPr>
          <a:xfrm>
            <a:off x="6813754" y="1161829"/>
            <a:ext cx="80394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D622EE-94FE-3896-EDE9-B60D725ADDF2}"/>
              </a:ext>
            </a:extLst>
          </p:cNvPr>
          <p:cNvSpPr/>
          <p:nvPr/>
        </p:nvSpPr>
        <p:spPr>
          <a:xfrm>
            <a:off x="298865" y="2917273"/>
            <a:ext cx="6357574" cy="4765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E45C2-60BB-41D7-9E92-F67213B2D54C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6656439" y="2337138"/>
            <a:ext cx="1037664" cy="81839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B63E7-FA6A-1AA1-D651-EBEC5FEABCCF}"/>
              </a:ext>
            </a:extLst>
          </p:cNvPr>
          <p:cNvSpPr/>
          <p:nvPr/>
        </p:nvSpPr>
        <p:spPr>
          <a:xfrm>
            <a:off x="372451" y="6074923"/>
            <a:ext cx="6755936" cy="4522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7240E-4FC3-BE62-7257-2E943C20116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28387" y="6237324"/>
            <a:ext cx="819322" cy="637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13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123863-0AC1-665A-CD18-7F7A38DC84F8}"/>
              </a:ext>
            </a:extLst>
          </p:cNvPr>
          <p:cNvSpPr txBox="1"/>
          <p:nvPr/>
        </p:nvSpPr>
        <p:spPr>
          <a:xfrm>
            <a:off x="0" y="-132283"/>
            <a:ext cx="1219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ETCDCTL_API=3 </a:t>
            </a:r>
            <a:r>
              <a:rPr lang="en-US" sz="2400" b="1" dirty="0" err="1">
                <a:solidFill>
                  <a:schemeClr val="bg1"/>
                </a:solidFill>
              </a:rPr>
              <a:t>etcdctl</a:t>
            </a:r>
            <a:r>
              <a:rPr lang="en-US" sz="2400" b="1" dirty="0">
                <a:solidFill>
                  <a:schemeClr val="bg1"/>
                </a:solidFill>
              </a:rPr>
              <a:t>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--endpoints=https://127.0.0.1:2379        \                                                                                                          --</a:t>
            </a:r>
            <a:r>
              <a:rPr lang="en-US" sz="2400" b="1" dirty="0" err="1">
                <a:solidFill>
                  <a:schemeClr val="bg1"/>
                </a:solidFill>
              </a:rPr>
              <a:t>cacert</a:t>
            </a:r>
            <a:r>
              <a:rPr lang="en-US" sz="2400" b="1" dirty="0">
                <a:solidFill>
                  <a:schemeClr val="bg1"/>
                </a:solidFill>
              </a:rPr>
              <a:t>=/etc/kubernetes/pki/etcd/ca.crt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--cert=/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/server.crt 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--key=/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server.key</a:t>
            </a:r>
            <a:r>
              <a:rPr lang="en-US" sz="2400" b="1" dirty="0">
                <a:solidFill>
                  <a:schemeClr val="bg1"/>
                </a:solidFill>
              </a:rPr>
              <a:t>     \                                                                                           snapshot </a:t>
            </a:r>
            <a:r>
              <a:rPr lang="en-US" sz="2400" b="1" dirty="0">
                <a:solidFill>
                  <a:srgbClr val="FF0000"/>
                </a:solidFill>
              </a:rPr>
              <a:t>save</a:t>
            </a:r>
            <a:r>
              <a:rPr lang="en-US" sz="2400" b="1" dirty="0">
                <a:solidFill>
                  <a:schemeClr val="bg1"/>
                </a:solidFill>
              </a:rPr>
              <a:t> /var/lib/</a:t>
            </a:r>
            <a:r>
              <a:rPr lang="en-US" sz="2400" b="1" dirty="0" err="1">
                <a:solidFill>
                  <a:schemeClr val="bg1"/>
                </a:solidFill>
              </a:rPr>
              <a:t>etcd-backup.db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6EDA7-1DE8-38EC-A781-B6FACF5F42DE}"/>
              </a:ext>
            </a:extLst>
          </p:cNvPr>
          <p:cNvSpPr/>
          <p:nvPr/>
        </p:nvSpPr>
        <p:spPr>
          <a:xfrm>
            <a:off x="72004" y="1032044"/>
            <a:ext cx="4609724" cy="3490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A024A-0530-BD5B-C923-661F3F283857}"/>
              </a:ext>
            </a:extLst>
          </p:cNvPr>
          <p:cNvSpPr/>
          <p:nvPr/>
        </p:nvSpPr>
        <p:spPr>
          <a:xfrm>
            <a:off x="72004" y="1779707"/>
            <a:ext cx="5751024" cy="3490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622EE-94FE-3896-EDE9-B60D725ADDF2}"/>
              </a:ext>
            </a:extLst>
          </p:cNvPr>
          <p:cNvSpPr/>
          <p:nvPr/>
        </p:nvSpPr>
        <p:spPr>
          <a:xfrm>
            <a:off x="171659" y="2128708"/>
            <a:ext cx="5551714" cy="3490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2553F0-1EA7-40EA-0849-B102DFC714D4}"/>
              </a:ext>
            </a:extLst>
          </p:cNvPr>
          <p:cNvSpPr/>
          <p:nvPr/>
        </p:nvSpPr>
        <p:spPr>
          <a:xfrm>
            <a:off x="0" y="1419644"/>
            <a:ext cx="5392132" cy="32319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endParaRPr lang="en-US" sz="5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F510A4-F75E-5C1B-AAFD-72DA002FC0FC}"/>
              </a:ext>
            </a:extLst>
          </p:cNvPr>
          <p:cNvSpPr txBox="1"/>
          <p:nvPr/>
        </p:nvSpPr>
        <p:spPr>
          <a:xfrm>
            <a:off x="1709141" y="3244334"/>
            <a:ext cx="9165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How to restore from snapshot?</a:t>
            </a:r>
          </a:p>
        </p:txBody>
      </p:sp>
    </p:spTree>
    <p:extLst>
      <p:ext uri="{BB962C8B-B14F-4D97-AF65-F5344CB8AC3E}">
        <p14:creationId xmlns:p14="http://schemas.microsoft.com/office/powerpoint/2010/main" val="365253534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123863-0AC1-665A-CD18-7F7A38DC84F8}"/>
              </a:ext>
            </a:extLst>
          </p:cNvPr>
          <p:cNvSpPr txBox="1"/>
          <p:nvPr/>
        </p:nvSpPr>
        <p:spPr>
          <a:xfrm>
            <a:off x="0" y="-132283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ETCDCTL_API=3 </a:t>
            </a:r>
            <a:r>
              <a:rPr lang="en-US" sz="2400" b="1" dirty="0" err="1">
                <a:solidFill>
                  <a:schemeClr val="bg1"/>
                </a:solidFill>
              </a:rPr>
              <a:t>etcdctl</a:t>
            </a:r>
            <a:r>
              <a:rPr lang="en-US" sz="2400" b="1" dirty="0">
                <a:solidFill>
                  <a:schemeClr val="bg1"/>
                </a:solidFill>
              </a:rPr>
              <a:t>                                  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--endpoints=https://127.0.0.1:2379           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--</a:t>
            </a:r>
            <a:r>
              <a:rPr lang="en-US" sz="2400" b="1" dirty="0" err="1">
                <a:solidFill>
                  <a:schemeClr val="bg1"/>
                </a:solidFill>
              </a:rPr>
              <a:t>cacert</a:t>
            </a:r>
            <a:r>
              <a:rPr lang="en-US" sz="2400" b="1" dirty="0">
                <a:solidFill>
                  <a:schemeClr val="bg1"/>
                </a:solidFill>
              </a:rPr>
              <a:t>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/ca.crt  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--cert=/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/server.crt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--key=/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server.key</a:t>
            </a:r>
            <a:r>
              <a:rPr lang="en-US" sz="2400" b="1" dirty="0">
                <a:solidFill>
                  <a:schemeClr val="bg1"/>
                </a:solidFill>
              </a:rPr>
              <a:t>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snapshot </a:t>
            </a:r>
            <a:r>
              <a:rPr lang="en-US" sz="2400" b="1" dirty="0">
                <a:solidFill>
                  <a:srgbClr val="FF0000"/>
                </a:solidFill>
              </a:rPr>
              <a:t>restore</a:t>
            </a:r>
            <a:r>
              <a:rPr lang="en-US" sz="2400" b="1" dirty="0">
                <a:solidFill>
                  <a:schemeClr val="bg1"/>
                </a:solidFill>
              </a:rPr>
              <a:t> /var/lib/</a:t>
            </a:r>
            <a:r>
              <a:rPr lang="en-US" sz="2400" b="1" dirty="0" err="1">
                <a:solidFill>
                  <a:schemeClr val="bg1"/>
                </a:solidFill>
              </a:rPr>
              <a:t>etcd-backup.db</a:t>
            </a:r>
            <a:r>
              <a:rPr lang="en-US" sz="2400" b="1" dirty="0">
                <a:solidFill>
                  <a:schemeClr val="bg1"/>
                </a:solidFill>
              </a:rPr>
              <a:t>         \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--data-</a:t>
            </a:r>
            <a:r>
              <a:rPr lang="en-US" sz="2400" b="1" dirty="0" err="1">
                <a:solidFill>
                  <a:schemeClr val="bg1"/>
                </a:solidFill>
              </a:rPr>
              <a:t>dir</a:t>
            </a:r>
            <a:r>
              <a:rPr lang="en-US" sz="2400" b="1" dirty="0">
                <a:solidFill>
                  <a:schemeClr val="bg1"/>
                </a:solidFill>
              </a:rPr>
              <a:t>="/var/lib/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-backup"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6EDA7-1DE8-38EC-A781-B6FACF5F42DE}"/>
              </a:ext>
            </a:extLst>
          </p:cNvPr>
          <p:cNvSpPr/>
          <p:nvPr/>
        </p:nvSpPr>
        <p:spPr>
          <a:xfrm>
            <a:off x="72004" y="1032044"/>
            <a:ext cx="4609724" cy="3490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A024A-0530-BD5B-C923-661F3F283857}"/>
              </a:ext>
            </a:extLst>
          </p:cNvPr>
          <p:cNvSpPr/>
          <p:nvPr/>
        </p:nvSpPr>
        <p:spPr>
          <a:xfrm>
            <a:off x="72004" y="1779707"/>
            <a:ext cx="5751024" cy="3490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622EE-94FE-3896-EDE9-B60D725ADDF2}"/>
              </a:ext>
            </a:extLst>
          </p:cNvPr>
          <p:cNvSpPr/>
          <p:nvPr/>
        </p:nvSpPr>
        <p:spPr>
          <a:xfrm>
            <a:off x="72004" y="2128708"/>
            <a:ext cx="5551714" cy="3490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2553F0-1EA7-40EA-0849-B102DFC714D4}"/>
              </a:ext>
            </a:extLst>
          </p:cNvPr>
          <p:cNvSpPr/>
          <p:nvPr/>
        </p:nvSpPr>
        <p:spPr>
          <a:xfrm>
            <a:off x="0" y="1419644"/>
            <a:ext cx="5392132" cy="32319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endParaRPr lang="en-US" sz="54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0F510A4-F75E-5C1B-AAFD-72DA002FC0FC}"/>
              </a:ext>
            </a:extLst>
          </p:cNvPr>
          <p:cNvSpPr txBox="1"/>
          <p:nvPr/>
        </p:nvSpPr>
        <p:spPr>
          <a:xfrm>
            <a:off x="1709141" y="3244334"/>
            <a:ext cx="9165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LAB and Exam preparation</a:t>
            </a:r>
          </a:p>
        </p:txBody>
      </p:sp>
    </p:spTree>
    <p:extLst>
      <p:ext uri="{BB962C8B-B14F-4D97-AF65-F5344CB8AC3E}">
        <p14:creationId xmlns:p14="http://schemas.microsoft.com/office/powerpoint/2010/main" val="131058347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18" y="0"/>
            <a:ext cx="6494929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ETCD snapshot &amp; Backup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9286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Understanding the basic of </a:t>
            </a:r>
            <a:r>
              <a:rPr lang="en-US" sz="4000" dirty="0" err="1">
                <a:solidFill>
                  <a:schemeClr val="bg1"/>
                </a:solidFill>
              </a:rPr>
              <a:t>etcd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Install ETCD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How to create ETCD snapshot?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How to restore from snapshot?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 + Exam preparation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C114E7-E0FD-84AB-1A82-7ED10FE2B914}"/>
              </a:ext>
            </a:extLst>
          </p:cNvPr>
          <p:cNvSpPr/>
          <p:nvPr/>
        </p:nvSpPr>
        <p:spPr>
          <a:xfrm>
            <a:off x="3228594" y="109051"/>
            <a:ext cx="5458968" cy="3538728"/>
          </a:xfrm>
          <a:custGeom>
            <a:avLst/>
            <a:gdLst>
              <a:gd name="connsiteX0" fmla="*/ 0 w 5458968"/>
              <a:gd name="connsiteY0" fmla="*/ 0 h 3538728"/>
              <a:gd name="connsiteX1" fmla="*/ 600486 w 5458968"/>
              <a:gd name="connsiteY1" fmla="*/ 0 h 3538728"/>
              <a:gd name="connsiteX2" fmla="*/ 1255563 w 5458968"/>
              <a:gd name="connsiteY2" fmla="*/ 0 h 3538728"/>
              <a:gd name="connsiteX3" fmla="*/ 1746870 w 5458968"/>
              <a:gd name="connsiteY3" fmla="*/ 0 h 3538728"/>
              <a:gd name="connsiteX4" fmla="*/ 2401946 w 5458968"/>
              <a:gd name="connsiteY4" fmla="*/ 0 h 3538728"/>
              <a:gd name="connsiteX5" fmla="*/ 2838663 w 5458968"/>
              <a:gd name="connsiteY5" fmla="*/ 0 h 3538728"/>
              <a:gd name="connsiteX6" fmla="*/ 3439150 w 5458968"/>
              <a:gd name="connsiteY6" fmla="*/ 0 h 3538728"/>
              <a:gd name="connsiteX7" fmla="*/ 4039636 w 5458968"/>
              <a:gd name="connsiteY7" fmla="*/ 0 h 3538728"/>
              <a:gd name="connsiteX8" fmla="*/ 4421764 w 5458968"/>
              <a:gd name="connsiteY8" fmla="*/ 0 h 3538728"/>
              <a:gd name="connsiteX9" fmla="*/ 5458968 w 5458968"/>
              <a:gd name="connsiteY9" fmla="*/ 0 h 3538728"/>
              <a:gd name="connsiteX10" fmla="*/ 5458968 w 5458968"/>
              <a:gd name="connsiteY10" fmla="*/ 483626 h 3538728"/>
              <a:gd name="connsiteX11" fmla="*/ 5458968 w 5458968"/>
              <a:gd name="connsiteY11" fmla="*/ 1002640 h 3538728"/>
              <a:gd name="connsiteX12" fmla="*/ 5458968 w 5458968"/>
              <a:gd name="connsiteY12" fmla="*/ 1627815 h 3538728"/>
              <a:gd name="connsiteX13" fmla="*/ 5458968 w 5458968"/>
              <a:gd name="connsiteY13" fmla="*/ 2288377 h 3538728"/>
              <a:gd name="connsiteX14" fmla="*/ 5458968 w 5458968"/>
              <a:gd name="connsiteY14" fmla="*/ 2948940 h 3538728"/>
              <a:gd name="connsiteX15" fmla="*/ 5458968 w 5458968"/>
              <a:gd name="connsiteY15" fmla="*/ 3538728 h 3538728"/>
              <a:gd name="connsiteX16" fmla="*/ 4803892 w 5458968"/>
              <a:gd name="connsiteY16" fmla="*/ 3538728 h 3538728"/>
              <a:gd name="connsiteX17" fmla="*/ 4421764 w 5458968"/>
              <a:gd name="connsiteY17" fmla="*/ 3538728 h 3538728"/>
              <a:gd name="connsiteX18" fmla="*/ 3766688 w 5458968"/>
              <a:gd name="connsiteY18" fmla="*/ 3538728 h 3538728"/>
              <a:gd name="connsiteX19" fmla="*/ 3275381 w 5458968"/>
              <a:gd name="connsiteY19" fmla="*/ 3538728 h 3538728"/>
              <a:gd name="connsiteX20" fmla="*/ 2838663 w 5458968"/>
              <a:gd name="connsiteY20" fmla="*/ 3538728 h 3538728"/>
              <a:gd name="connsiteX21" fmla="*/ 2456536 w 5458968"/>
              <a:gd name="connsiteY21" fmla="*/ 3538728 h 3538728"/>
              <a:gd name="connsiteX22" fmla="*/ 1910639 w 5458968"/>
              <a:gd name="connsiteY22" fmla="*/ 3538728 h 3538728"/>
              <a:gd name="connsiteX23" fmla="*/ 1255563 w 5458968"/>
              <a:gd name="connsiteY23" fmla="*/ 3538728 h 3538728"/>
              <a:gd name="connsiteX24" fmla="*/ 600486 w 5458968"/>
              <a:gd name="connsiteY24" fmla="*/ 3538728 h 3538728"/>
              <a:gd name="connsiteX25" fmla="*/ 0 w 5458968"/>
              <a:gd name="connsiteY25" fmla="*/ 3538728 h 3538728"/>
              <a:gd name="connsiteX26" fmla="*/ 0 w 5458968"/>
              <a:gd name="connsiteY26" fmla="*/ 2913553 h 3538728"/>
              <a:gd name="connsiteX27" fmla="*/ 0 w 5458968"/>
              <a:gd name="connsiteY27" fmla="*/ 2429927 h 3538728"/>
              <a:gd name="connsiteX28" fmla="*/ 0 w 5458968"/>
              <a:gd name="connsiteY28" fmla="*/ 1910913 h 3538728"/>
              <a:gd name="connsiteX29" fmla="*/ 0 w 5458968"/>
              <a:gd name="connsiteY29" fmla="*/ 1250351 h 3538728"/>
              <a:gd name="connsiteX30" fmla="*/ 0 w 5458968"/>
              <a:gd name="connsiteY30" fmla="*/ 695950 h 3538728"/>
              <a:gd name="connsiteX31" fmla="*/ 0 w 5458968"/>
              <a:gd name="connsiteY31" fmla="*/ 0 h 35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58968" h="3538728" extrusionOk="0">
                <a:moveTo>
                  <a:pt x="0" y="0"/>
                </a:moveTo>
                <a:cubicBezTo>
                  <a:pt x="190668" y="-17212"/>
                  <a:pt x="465655" y="28581"/>
                  <a:pt x="600486" y="0"/>
                </a:cubicBezTo>
                <a:cubicBezTo>
                  <a:pt x="735317" y="-28581"/>
                  <a:pt x="984903" y="48851"/>
                  <a:pt x="1255563" y="0"/>
                </a:cubicBezTo>
                <a:cubicBezTo>
                  <a:pt x="1526223" y="-48851"/>
                  <a:pt x="1555777" y="36454"/>
                  <a:pt x="1746870" y="0"/>
                </a:cubicBezTo>
                <a:cubicBezTo>
                  <a:pt x="1937963" y="-36454"/>
                  <a:pt x="2183439" y="68114"/>
                  <a:pt x="2401946" y="0"/>
                </a:cubicBezTo>
                <a:cubicBezTo>
                  <a:pt x="2620453" y="-68114"/>
                  <a:pt x="2696187" y="16690"/>
                  <a:pt x="2838663" y="0"/>
                </a:cubicBezTo>
                <a:cubicBezTo>
                  <a:pt x="2981139" y="-16690"/>
                  <a:pt x="3311649" y="36769"/>
                  <a:pt x="3439150" y="0"/>
                </a:cubicBezTo>
                <a:cubicBezTo>
                  <a:pt x="3566651" y="-36769"/>
                  <a:pt x="3855203" y="41043"/>
                  <a:pt x="4039636" y="0"/>
                </a:cubicBezTo>
                <a:cubicBezTo>
                  <a:pt x="4224069" y="-41043"/>
                  <a:pt x="4269233" y="30945"/>
                  <a:pt x="4421764" y="0"/>
                </a:cubicBezTo>
                <a:cubicBezTo>
                  <a:pt x="4574295" y="-30945"/>
                  <a:pt x="5232967" y="116790"/>
                  <a:pt x="5458968" y="0"/>
                </a:cubicBezTo>
                <a:cubicBezTo>
                  <a:pt x="5504778" y="169886"/>
                  <a:pt x="5422851" y="285873"/>
                  <a:pt x="5458968" y="483626"/>
                </a:cubicBezTo>
                <a:cubicBezTo>
                  <a:pt x="5495085" y="681379"/>
                  <a:pt x="5425204" y="884981"/>
                  <a:pt x="5458968" y="1002640"/>
                </a:cubicBezTo>
                <a:cubicBezTo>
                  <a:pt x="5492732" y="1120299"/>
                  <a:pt x="5395721" y="1457548"/>
                  <a:pt x="5458968" y="1627815"/>
                </a:cubicBezTo>
                <a:cubicBezTo>
                  <a:pt x="5522215" y="1798083"/>
                  <a:pt x="5421592" y="1959719"/>
                  <a:pt x="5458968" y="2288377"/>
                </a:cubicBezTo>
                <a:cubicBezTo>
                  <a:pt x="5496344" y="2617035"/>
                  <a:pt x="5442133" y="2689379"/>
                  <a:pt x="5458968" y="2948940"/>
                </a:cubicBezTo>
                <a:cubicBezTo>
                  <a:pt x="5475803" y="3208501"/>
                  <a:pt x="5398559" y="3292116"/>
                  <a:pt x="5458968" y="3538728"/>
                </a:cubicBezTo>
                <a:cubicBezTo>
                  <a:pt x="5296409" y="3612465"/>
                  <a:pt x="5118879" y="3478394"/>
                  <a:pt x="4803892" y="3538728"/>
                </a:cubicBezTo>
                <a:cubicBezTo>
                  <a:pt x="4488905" y="3599062"/>
                  <a:pt x="4577652" y="3532862"/>
                  <a:pt x="4421764" y="3538728"/>
                </a:cubicBezTo>
                <a:cubicBezTo>
                  <a:pt x="4265876" y="3544594"/>
                  <a:pt x="3966506" y="3502358"/>
                  <a:pt x="3766688" y="3538728"/>
                </a:cubicBezTo>
                <a:cubicBezTo>
                  <a:pt x="3566870" y="3575098"/>
                  <a:pt x="3471051" y="3494071"/>
                  <a:pt x="3275381" y="3538728"/>
                </a:cubicBezTo>
                <a:cubicBezTo>
                  <a:pt x="3079711" y="3583385"/>
                  <a:pt x="2930901" y="3504587"/>
                  <a:pt x="2838663" y="3538728"/>
                </a:cubicBezTo>
                <a:cubicBezTo>
                  <a:pt x="2746425" y="3572869"/>
                  <a:pt x="2637011" y="3535951"/>
                  <a:pt x="2456536" y="3538728"/>
                </a:cubicBezTo>
                <a:cubicBezTo>
                  <a:pt x="2276061" y="3541505"/>
                  <a:pt x="2134870" y="3533056"/>
                  <a:pt x="1910639" y="3538728"/>
                </a:cubicBezTo>
                <a:cubicBezTo>
                  <a:pt x="1686408" y="3544400"/>
                  <a:pt x="1400559" y="3491577"/>
                  <a:pt x="1255563" y="3538728"/>
                </a:cubicBezTo>
                <a:cubicBezTo>
                  <a:pt x="1110567" y="3585879"/>
                  <a:pt x="821663" y="3485156"/>
                  <a:pt x="600486" y="3538728"/>
                </a:cubicBezTo>
                <a:cubicBezTo>
                  <a:pt x="379309" y="3592300"/>
                  <a:pt x="235684" y="3488953"/>
                  <a:pt x="0" y="3538728"/>
                </a:cubicBezTo>
                <a:cubicBezTo>
                  <a:pt x="-20524" y="3365098"/>
                  <a:pt x="47321" y="3194867"/>
                  <a:pt x="0" y="2913553"/>
                </a:cubicBezTo>
                <a:cubicBezTo>
                  <a:pt x="-47321" y="2632240"/>
                  <a:pt x="17314" y="2576734"/>
                  <a:pt x="0" y="2429927"/>
                </a:cubicBezTo>
                <a:cubicBezTo>
                  <a:pt x="-17314" y="2283120"/>
                  <a:pt x="14338" y="2147918"/>
                  <a:pt x="0" y="1910913"/>
                </a:cubicBezTo>
                <a:cubicBezTo>
                  <a:pt x="-14338" y="1673908"/>
                  <a:pt x="54317" y="1534620"/>
                  <a:pt x="0" y="1250351"/>
                </a:cubicBezTo>
                <a:cubicBezTo>
                  <a:pt x="-54317" y="966082"/>
                  <a:pt x="4975" y="890656"/>
                  <a:pt x="0" y="695950"/>
                </a:cubicBezTo>
                <a:cubicBezTo>
                  <a:pt x="-4975" y="501244"/>
                  <a:pt x="66130" y="24232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42645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ETCD snapshot &amp; restore</a:t>
            </a: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Understanding the basic of </a:t>
            </a:r>
            <a:r>
              <a:rPr lang="en-US" sz="2400" dirty="0" err="1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etcd</a:t>
            </a:r>
            <a:endParaRPr lang="en-US" sz="2400" dirty="0">
              <a:solidFill>
                <a:schemeClr val="bg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Install </a:t>
            </a:r>
            <a:r>
              <a:rPr lang="en-US" sz="2400" dirty="0" err="1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etcd</a:t>
            </a:r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package</a:t>
            </a: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How to create </a:t>
            </a:r>
            <a:r>
              <a:rPr lang="en-US" sz="2400" dirty="0" err="1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etcd</a:t>
            </a:r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snapshot?</a:t>
            </a: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How to restore from snapshot?</a:t>
            </a: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 Lab + Exam preparation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CA1AEC-DED6-8E6D-90B3-B44C8915803C}"/>
              </a:ext>
            </a:extLst>
          </p:cNvPr>
          <p:cNvSpPr/>
          <p:nvPr/>
        </p:nvSpPr>
        <p:spPr>
          <a:xfrm>
            <a:off x="30246" y="1975194"/>
            <a:ext cx="4263144" cy="4682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FA4B9-105B-2B90-8CA3-2D38FA8AA88D}"/>
              </a:ext>
            </a:extLst>
          </p:cNvPr>
          <p:cNvSpPr/>
          <p:nvPr/>
        </p:nvSpPr>
        <p:spPr>
          <a:xfrm rot="20780146">
            <a:off x="545588" y="835008"/>
            <a:ext cx="2589172" cy="1445603"/>
          </a:xfrm>
          <a:custGeom>
            <a:avLst/>
            <a:gdLst>
              <a:gd name="connsiteX0" fmla="*/ 0 w 2589172"/>
              <a:gd name="connsiteY0" fmla="*/ 0 h 1445603"/>
              <a:gd name="connsiteX1" fmla="*/ 466051 w 2589172"/>
              <a:gd name="connsiteY1" fmla="*/ 0 h 1445603"/>
              <a:gd name="connsiteX2" fmla="*/ 932102 w 2589172"/>
              <a:gd name="connsiteY2" fmla="*/ 0 h 1445603"/>
              <a:gd name="connsiteX3" fmla="*/ 1501720 w 2589172"/>
              <a:gd name="connsiteY3" fmla="*/ 0 h 1445603"/>
              <a:gd name="connsiteX4" fmla="*/ 2045446 w 2589172"/>
              <a:gd name="connsiteY4" fmla="*/ 0 h 1445603"/>
              <a:gd name="connsiteX5" fmla="*/ 2589172 w 2589172"/>
              <a:gd name="connsiteY5" fmla="*/ 0 h 1445603"/>
              <a:gd name="connsiteX6" fmla="*/ 2589172 w 2589172"/>
              <a:gd name="connsiteY6" fmla="*/ 452956 h 1445603"/>
              <a:gd name="connsiteX7" fmla="*/ 2589172 w 2589172"/>
              <a:gd name="connsiteY7" fmla="*/ 963735 h 1445603"/>
              <a:gd name="connsiteX8" fmla="*/ 2589172 w 2589172"/>
              <a:gd name="connsiteY8" fmla="*/ 1445603 h 1445603"/>
              <a:gd name="connsiteX9" fmla="*/ 2149013 w 2589172"/>
              <a:gd name="connsiteY9" fmla="*/ 1445603 h 1445603"/>
              <a:gd name="connsiteX10" fmla="*/ 1708854 w 2589172"/>
              <a:gd name="connsiteY10" fmla="*/ 1445603 h 1445603"/>
              <a:gd name="connsiteX11" fmla="*/ 1139236 w 2589172"/>
              <a:gd name="connsiteY11" fmla="*/ 1445603 h 1445603"/>
              <a:gd name="connsiteX12" fmla="*/ 647293 w 2589172"/>
              <a:gd name="connsiteY12" fmla="*/ 1445603 h 1445603"/>
              <a:gd name="connsiteX13" fmla="*/ 0 w 2589172"/>
              <a:gd name="connsiteY13" fmla="*/ 1445603 h 1445603"/>
              <a:gd name="connsiteX14" fmla="*/ 0 w 2589172"/>
              <a:gd name="connsiteY14" fmla="*/ 992647 h 1445603"/>
              <a:gd name="connsiteX15" fmla="*/ 0 w 2589172"/>
              <a:gd name="connsiteY15" fmla="*/ 496324 h 1445603"/>
              <a:gd name="connsiteX16" fmla="*/ 0 w 2589172"/>
              <a:gd name="connsiteY16" fmla="*/ 0 h 144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9172" h="1445603" fill="none" extrusionOk="0">
                <a:moveTo>
                  <a:pt x="0" y="0"/>
                </a:moveTo>
                <a:cubicBezTo>
                  <a:pt x="216938" y="-6288"/>
                  <a:pt x="364167" y="28517"/>
                  <a:pt x="466051" y="0"/>
                </a:cubicBezTo>
                <a:cubicBezTo>
                  <a:pt x="567935" y="-28517"/>
                  <a:pt x="705320" y="37375"/>
                  <a:pt x="932102" y="0"/>
                </a:cubicBezTo>
                <a:cubicBezTo>
                  <a:pt x="1158884" y="-37375"/>
                  <a:pt x="1284646" y="21856"/>
                  <a:pt x="1501720" y="0"/>
                </a:cubicBezTo>
                <a:cubicBezTo>
                  <a:pt x="1718794" y="-21856"/>
                  <a:pt x="1841350" y="17338"/>
                  <a:pt x="2045446" y="0"/>
                </a:cubicBezTo>
                <a:cubicBezTo>
                  <a:pt x="2249542" y="-17338"/>
                  <a:pt x="2385691" y="2834"/>
                  <a:pt x="2589172" y="0"/>
                </a:cubicBezTo>
                <a:cubicBezTo>
                  <a:pt x="2605325" y="153699"/>
                  <a:pt x="2560217" y="238226"/>
                  <a:pt x="2589172" y="452956"/>
                </a:cubicBezTo>
                <a:cubicBezTo>
                  <a:pt x="2618127" y="667686"/>
                  <a:pt x="2576488" y="838616"/>
                  <a:pt x="2589172" y="963735"/>
                </a:cubicBezTo>
                <a:cubicBezTo>
                  <a:pt x="2601856" y="1088854"/>
                  <a:pt x="2579634" y="1275555"/>
                  <a:pt x="2589172" y="1445603"/>
                </a:cubicBezTo>
                <a:cubicBezTo>
                  <a:pt x="2448042" y="1477658"/>
                  <a:pt x="2255880" y="1436900"/>
                  <a:pt x="2149013" y="1445603"/>
                </a:cubicBezTo>
                <a:cubicBezTo>
                  <a:pt x="2042146" y="1454306"/>
                  <a:pt x="1879773" y="1438076"/>
                  <a:pt x="1708854" y="1445603"/>
                </a:cubicBezTo>
                <a:cubicBezTo>
                  <a:pt x="1537935" y="1453130"/>
                  <a:pt x="1286816" y="1409349"/>
                  <a:pt x="1139236" y="1445603"/>
                </a:cubicBezTo>
                <a:cubicBezTo>
                  <a:pt x="991656" y="1481857"/>
                  <a:pt x="849964" y="1430274"/>
                  <a:pt x="647293" y="1445603"/>
                </a:cubicBezTo>
                <a:cubicBezTo>
                  <a:pt x="444622" y="1460932"/>
                  <a:pt x="316167" y="1383760"/>
                  <a:pt x="0" y="1445603"/>
                </a:cubicBezTo>
                <a:cubicBezTo>
                  <a:pt x="-13488" y="1272649"/>
                  <a:pt x="689" y="1165023"/>
                  <a:pt x="0" y="992647"/>
                </a:cubicBezTo>
                <a:cubicBezTo>
                  <a:pt x="-689" y="820271"/>
                  <a:pt x="27875" y="658271"/>
                  <a:pt x="0" y="496324"/>
                </a:cubicBezTo>
                <a:cubicBezTo>
                  <a:pt x="-27875" y="334377"/>
                  <a:pt x="41062" y="214213"/>
                  <a:pt x="0" y="0"/>
                </a:cubicBezTo>
                <a:close/>
              </a:path>
              <a:path w="2589172" h="1445603" stroke="0" extrusionOk="0">
                <a:moveTo>
                  <a:pt x="0" y="0"/>
                </a:moveTo>
                <a:cubicBezTo>
                  <a:pt x="109108" y="-26065"/>
                  <a:pt x="374447" y="59112"/>
                  <a:pt x="543726" y="0"/>
                </a:cubicBezTo>
                <a:cubicBezTo>
                  <a:pt x="713005" y="-59112"/>
                  <a:pt x="935124" y="734"/>
                  <a:pt x="1035669" y="0"/>
                </a:cubicBezTo>
                <a:cubicBezTo>
                  <a:pt x="1136214" y="-734"/>
                  <a:pt x="1347389" y="25278"/>
                  <a:pt x="1501720" y="0"/>
                </a:cubicBezTo>
                <a:cubicBezTo>
                  <a:pt x="1656051" y="-25278"/>
                  <a:pt x="1835312" y="52508"/>
                  <a:pt x="1967771" y="0"/>
                </a:cubicBezTo>
                <a:cubicBezTo>
                  <a:pt x="2100230" y="-52508"/>
                  <a:pt x="2373877" y="19812"/>
                  <a:pt x="2589172" y="0"/>
                </a:cubicBezTo>
                <a:cubicBezTo>
                  <a:pt x="2598778" y="198677"/>
                  <a:pt x="2539200" y="231751"/>
                  <a:pt x="2589172" y="452956"/>
                </a:cubicBezTo>
                <a:cubicBezTo>
                  <a:pt x="2639144" y="674161"/>
                  <a:pt x="2542039" y="777572"/>
                  <a:pt x="2589172" y="949279"/>
                </a:cubicBezTo>
                <a:cubicBezTo>
                  <a:pt x="2636305" y="1120986"/>
                  <a:pt x="2580666" y="1312395"/>
                  <a:pt x="2589172" y="1445603"/>
                </a:cubicBezTo>
                <a:cubicBezTo>
                  <a:pt x="2368376" y="1478968"/>
                  <a:pt x="2268264" y="1404522"/>
                  <a:pt x="2123121" y="1445603"/>
                </a:cubicBezTo>
                <a:cubicBezTo>
                  <a:pt x="1977978" y="1486684"/>
                  <a:pt x="1838296" y="1434530"/>
                  <a:pt x="1657070" y="1445603"/>
                </a:cubicBezTo>
                <a:cubicBezTo>
                  <a:pt x="1475844" y="1456676"/>
                  <a:pt x="1344616" y="1445284"/>
                  <a:pt x="1087452" y="1445603"/>
                </a:cubicBezTo>
                <a:cubicBezTo>
                  <a:pt x="830288" y="1445922"/>
                  <a:pt x="744142" y="1416918"/>
                  <a:pt x="621401" y="1445603"/>
                </a:cubicBezTo>
                <a:cubicBezTo>
                  <a:pt x="498660" y="1474288"/>
                  <a:pt x="136739" y="1389495"/>
                  <a:pt x="0" y="1445603"/>
                </a:cubicBezTo>
                <a:cubicBezTo>
                  <a:pt x="-17571" y="1240832"/>
                  <a:pt x="29603" y="1120578"/>
                  <a:pt x="0" y="992647"/>
                </a:cubicBezTo>
                <a:cubicBezTo>
                  <a:pt x="-29603" y="864716"/>
                  <a:pt x="8319" y="736824"/>
                  <a:pt x="0" y="496324"/>
                </a:cubicBezTo>
                <a:cubicBezTo>
                  <a:pt x="-8319" y="255824"/>
                  <a:pt x="48393" y="99975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00B0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140813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+ Lab  + Document + CKA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A65FB-629F-0F51-FE75-8D69384028F9}"/>
              </a:ext>
            </a:extLst>
          </p:cNvPr>
          <p:cNvSpPr txBox="1"/>
          <p:nvPr/>
        </p:nvSpPr>
        <p:spPr>
          <a:xfrm>
            <a:off x="59961" y="4188144"/>
            <a:ext cx="521612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             </a:t>
            </a:r>
            <a:r>
              <a:rPr lang="en-US" sz="3200" b="1" dirty="0">
                <a:solidFill>
                  <a:schemeClr val="bg1"/>
                </a:solidFill>
              </a:rPr>
              <a:t>Snapshot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ETCDCTL_API=3 </a:t>
            </a:r>
            <a:r>
              <a:rPr lang="en-US" sz="1800" b="1" dirty="0" err="1">
                <a:solidFill>
                  <a:schemeClr val="bg1"/>
                </a:solidFill>
              </a:rPr>
              <a:t>etcdctl</a:t>
            </a:r>
            <a:r>
              <a:rPr lang="en-US" sz="1800" b="1" dirty="0">
                <a:solidFill>
                  <a:schemeClr val="bg1"/>
                </a:solidFill>
              </a:rPr>
              <a:t>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--endpoints=https://127.0.0.1:2379        \                                                                                                          --</a:t>
            </a:r>
            <a:r>
              <a:rPr lang="en-US" sz="1800" b="1" dirty="0" err="1">
                <a:solidFill>
                  <a:schemeClr val="bg1"/>
                </a:solidFill>
              </a:rPr>
              <a:t>cacert</a:t>
            </a:r>
            <a:r>
              <a:rPr lang="en-US" sz="1800" b="1" dirty="0">
                <a:solidFill>
                  <a:schemeClr val="bg1"/>
                </a:solidFill>
              </a:rPr>
              <a:t>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/ca.crt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--cert=/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/server.crt  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   --key=/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server.key</a:t>
            </a:r>
            <a:r>
              <a:rPr lang="en-US" sz="1800" b="1" dirty="0">
                <a:solidFill>
                  <a:schemeClr val="bg1"/>
                </a:solidFill>
              </a:rPr>
              <a:t>     \                                                                                           snapshot </a:t>
            </a:r>
            <a:r>
              <a:rPr lang="en-US" sz="1800" b="1" dirty="0">
                <a:solidFill>
                  <a:srgbClr val="FF0000"/>
                </a:solidFill>
              </a:rPr>
              <a:t>save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/var/lib/</a:t>
            </a:r>
            <a:r>
              <a:rPr lang="en-US" sz="1800" b="1" dirty="0" err="1">
                <a:solidFill>
                  <a:schemeClr val="accent6"/>
                </a:solidFill>
              </a:rPr>
              <a:t>etcd-backup.db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90F95E-D7A6-3C50-8AF6-53F0BECBD5CA}"/>
              </a:ext>
            </a:extLst>
          </p:cNvPr>
          <p:cNvSpPr txBox="1"/>
          <p:nvPr/>
        </p:nvSpPr>
        <p:spPr>
          <a:xfrm>
            <a:off x="5958078" y="4118310"/>
            <a:ext cx="508787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                     </a:t>
            </a:r>
            <a:r>
              <a:rPr lang="en-US" sz="2800" b="1" dirty="0">
                <a:solidFill>
                  <a:schemeClr val="bg1"/>
                </a:solidFill>
              </a:rPr>
              <a:t>Restore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ETCDCTL_API=3 </a:t>
            </a:r>
            <a:r>
              <a:rPr lang="en-US" sz="1800" b="1" dirty="0" err="1">
                <a:solidFill>
                  <a:schemeClr val="bg1"/>
                </a:solidFill>
              </a:rPr>
              <a:t>etcdctl</a:t>
            </a:r>
            <a:r>
              <a:rPr lang="en-US" sz="1800" b="1" dirty="0">
                <a:solidFill>
                  <a:schemeClr val="bg1"/>
                </a:solidFill>
              </a:rPr>
              <a:t>                                   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--endpoints=https://127.0.0.1:2379            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--</a:t>
            </a:r>
            <a:r>
              <a:rPr lang="en-US" sz="1800" b="1" dirty="0" err="1">
                <a:solidFill>
                  <a:schemeClr val="bg1"/>
                </a:solidFill>
              </a:rPr>
              <a:t>cacert</a:t>
            </a:r>
            <a:r>
              <a:rPr lang="en-US" sz="1800" b="1" dirty="0">
                <a:solidFill>
                  <a:schemeClr val="bg1"/>
                </a:solidFill>
              </a:rPr>
              <a:t>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/ca.crt   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--cert=/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/server.crt 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--key=/</a:t>
            </a:r>
            <a:r>
              <a:rPr lang="en-US" sz="1800" b="1" dirty="0" err="1">
                <a:solidFill>
                  <a:schemeClr val="bg1"/>
                </a:solidFill>
              </a:rPr>
              <a:t>etc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kubernetes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pki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etcd</a:t>
            </a:r>
            <a:r>
              <a:rPr lang="en-US" sz="1800" b="1" dirty="0">
                <a:solidFill>
                  <a:schemeClr val="bg1"/>
                </a:solidFill>
              </a:rPr>
              <a:t>/</a:t>
            </a:r>
            <a:r>
              <a:rPr lang="en-US" sz="1800" b="1" dirty="0" err="1">
                <a:solidFill>
                  <a:schemeClr val="bg1"/>
                </a:solidFill>
              </a:rPr>
              <a:t>server.key</a:t>
            </a:r>
            <a:r>
              <a:rPr lang="en-US" sz="1800" b="1" dirty="0">
                <a:solidFill>
                  <a:schemeClr val="bg1"/>
                </a:solidFill>
              </a:rPr>
              <a:t>      \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snapshot </a:t>
            </a:r>
            <a:r>
              <a:rPr lang="en-US" sz="1800" b="1" dirty="0">
                <a:solidFill>
                  <a:srgbClr val="FF0000"/>
                </a:solidFill>
              </a:rPr>
              <a:t>restore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/var/lib/</a:t>
            </a:r>
            <a:r>
              <a:rPr lang="en-US" sz="1800" b="1" dirty="0" err="1">
                <a:solidFill>
                  <a:schemeClr val="accent6"/>
                </a:solidFill>
              </a:rPr>
              <a:t>etcd-backup.db</a:t>
            </a:r>
            <a:r>
              <a:rPr lang="en-US" sz="1800" b="1" dirty="0">
                <a:solidFill>
                  <a:schemeClr val="accent6"/>
                </a:solidFill>
              </a:rPr>
              <a:t>         </a:t>
            </a:r>
            <a:r>
              <a:rPr lang="en-US" sz="1800" b="1" dirty="0">
                <a:solidFill>
                  <a:schemeClr val="bg1"/>
                </a:solidFill>
              </a:rPr>
              <a:t>\</a:t>
            </a:r>
          </a:p>
          <a:p>
            <a:r>
              <a:rPr lang="en-US" sz="1800" b="1" dirty="0">
                <a:solidFill>
                  <a:schemeClr val="accent4"/>
                </a:solidFill>
              </a:rPr>
              <a:t>--data-</a:t>
            </a:r>
            <a:r>
              <a:rPr lang="en-US" sz="1800" b="1" dirty="0" err="1">
                <a:solidFill>
                  <a:schemeClr val="accent4"/>
                </a:solidFill>
              </a:rPr>
              <a:t>dir</a:t>
            </a:r>
            <a:r>
              <a:rPr lang="en-US" sz="1800" b="1" dirty="0">
                <a:solidFill>
                  <a:schemeClr val="accent4"/>
                </a:solidFill>
              </a:rPr>
              <a:t>="/var/lib/</a:t>
            </a:r>
            <a:r>
              <a:rPr lang="en-US" sz="1800" b="1" dirty="0" err="1">
                <a:solidFill>
                  <a:schemeClr val="accent4"/>
                </a:solidFill>
              </a:rPr>
              <a:t>etcd</a:t>
            </a:r>
            <a:r>
              <a:rPr lang="en-US" sz="1800" b="1" dirty="0">
                <a:solidFill>
                  <a:schemeClr val="accent4"/>
                </a:solidFill>
              </a:rPr>
              <a:t>-backup"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88BA1-565F-3014-D6A3-EEA14AD783AB}"/>
              </a:ext>
            </a:extLst>
          </p:cNvPr>
          <p:cNvSpPr txBox="1"/>
          <p:nvPr/>
        </p:nvSpPr>
        <p:spPr>
          <a:xfrm>
            <a:off x="3529298" y="3935364"/>
            <a:ext cx="349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highlight>
                  <a:srgbClr val="FFFF00"/>
                </a:highlight>
              </a:rPr>
              <a:t>https://paypal.me/anishrana20011</a:t>
            </a:r>
            <a:endParaRPr lang="en-US" dirty="0">
              <a:highlight>
                <a:srgbClr val="FFFF00"/>
              </a:highligh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EF9D27-32FD-4FD9-1648-11D0F9F5E677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5276087" y="4304696"/>
            <a:ext cx="1" cy="25533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23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Understanding the basic of </a:t>
              </a:r>
              <a:r>
                <a:rPr lang="en-US" sz="5400" dirty="0" err="1"/>
                <a:t>etcd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2"/>
                </a:solidFill>
              </a:rPr>
              <a:t>kubectl get pods –A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     NAME             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READY   STATUS    RESTARTS        AGE</a:t>
            </a:r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calico-kube-controllers-798cc86c47-phlnc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 (27m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calico-node-672fx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 (27m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calico-node-c5kn4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20 (138m ago)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calico-node-</a:t>
            </a:r>
            <a:r>
              <a:rPr lang="en-US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tszjn</a:t>
            </a:r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20 (134m ago)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coredns-565d847f94-m4pjz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 (27m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coredns-565d847f94-z2crd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2 (27m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etcd-master1.example.com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3 (23m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kube-apiserver-master1.example.com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4 (23m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kube-controller-manager-master1.example.com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7 (23m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kube-proxy-4nkf7 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19 (138m ago)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kube-proxy-g2pwp 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19 (136m ago)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kube-proxy-hv8wh                  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3 (23m ago)     269d</a:t>
            </a:r>
          </a:p>
          <a:p>
            <a:r>
              <a:rPr lang="en-US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kube-system   kube-scheduler-master1.example.com            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1/1     Running   7 (23m ago)     269d</a:t>
            </a:r>
          </a:p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Etcd</a:t>
            </a:r>
            <a:r>
              <a:rPr lang="en-US" sz="2800" dirty="0"/>
              <a:t> is a database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runs on kube-system namespace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Etcd</a:t>
            </a:r>
            <a:r>
              <a:rPr lang="en-US" sz="2800" dirty="0"/>
              <a:t> pod is a static pod.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runs on port number 2379</a:t>
            </a:r>
          </a:p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0FFA0-C6F0-B61F-8B77-EE1946A573A1}"/>
              </a:ext>
            </a:extLst>
          </p:cNvPr>
          <p:cNvSpPr/>
          <p:nvPr/>
        </p:nvSpPr>
        <p:spPr>
          <a:xfrm>
            <a:off x="94268" y="509047"/>
            <a:ext cx="1725105" cy="22267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38FC2-606C-0517-4124-A7A3D85B7028}"/>
              </a:ext>
            </a:extLst>
          </p:cNvPr>
          <p:cNvSpPr/>
          <p:nvPr/>
        </p:nvSpPr>
        <p:spPr>
          <a:xfrm>
            <a:off x="94267" y="2403835"/>
            <a:ext cx="5429840" cy="33201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3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4269996" y="0"/>
            <a:ext cx="7922004" cy="6711193"/>
          </a:xfrm>
          <a:prstGeom prst="rect">
            <a:avLst/>
          </a:prstGeom>
          <a:noFill/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4"/>
                </a:solidFill>
              </a:rPr>
              <a:t>cat</a:t>
            </a:r>
            <a:r>
              <a:rPr lang="en-US" sz="2400" dirty="0">
                <a:solidFill>
                  <a:srgbClr val="00B050"/>
                </a:solidFill>
              </a:rPr>
              <a:t>  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etc</a:t>
            </a:r>
            <a:r>
              <a:rPr lang="en-US" sz="2800" dirty="0">
                <a:solidFill>
                  <a:schemeClr val="accent4"/>
                </a:solidFill>
              </a:rPr>
              <a:t>/</a:t>
            </a:r>
            <a:r>
              <a:rPr lang="en-US" sz="2800" dirty="0" err="1">
                <a:solidFill>
                  <a:schemeClr val="accent4"/>
                </a:solidFill>
              </a:rPr>
              <a:t>kubernetes</a:t>
            </a:r>
            <a:r>
              <a:rPr lang="en-US" sz="2800" dirty="0">
                <a:solidFill>
                  <a:schemeClr val="accent4"/>
                </a:solidFill>
              </a:rPr>
              <a:t>/manifests/</a:t>
            </a:r>
            <a:r>
              <a:rPr lang="en-US" sz="2800" dirty="0" err="1">
                <a:solidFill>
                  <a:schemeClr val="accent4"/>
                </a:solidFill>
              </a:rPr>
              <a:t>etcd.yaml</a:t>
            </a:r>
            <a:r>
              <a:rPr lang="en-US" sz="2800" dirty="0">
                <a:solidFill>
                  <a:schemeClr val="accent4"/>
                </a:solidFill>
              </a:rPr>
              <a:t> </a:t>
            </a:r>
            <a:endParaRPr lang="en-US" sz="2400" dirty="0">
              <a:solidFill>
                <a:schemeClr val="accent4"/>
              </a:solidFill>
            </a:endParaRPr>
          </a:p>
          <a:p>
            <a:r>
              <a:rPr lang="en-US" sz="1000" dirty="0">
                <a:solidFill>
                  <a:srgbClr val="00B050"/>
                </a:solidFill>
              </a:rPr>
              <a:t>apiVersion: v1</a:t>
            </a:r>
          </a:p>
          <a:p>
            <a:r>
              <a:rPr lang="en-US" sz="1000" dirty="0">
                <a:solidFill>
                  <a:srgbClr val="00B050"/>
                </a:solidFill>
              </a:rPr>
              <a:t>kind: Pod</a:t>
            </a:r>
          </a:p>
          <a:p>
            <a:r>
              <a:rPr lang="en-US" sz="1000" dirty="0">
                <a:solidFill>
                  <a:srgbClr val="00B050"/>
                </a:solidFill>
              </a:rPr>
              <a:t>metadata:</a:t>
            </a:r>
          </a:p>
          <a:p>
            <a:r>
              <a:rPr lang="en-US" sz="1000" dirty="0">
                <a:solidFill>
                  <a:srgbClr val="00B050"/>
                </a:solidFill>
              </a:rPr>
              <a:t>  annotations:</a:t>
            </a:r>
          </a:p>
          <a:p>
            <a:r>
              <a:rPr lang="en-US" sz="1000" dirty="0">
                <a:solidFill>
                  <a:srgbClr val="00B050"/>
                </a:solidFill>
              </a:rPr>
              <a:t>    kubeadm.kubernetes.io/</a:t>
            </a:r>
            <a:r>
              <a:rPr lang="en-US" sz="1000" dirty="0" err="1">
                <a:solidFill>
                  <a:srgbClr val="00B050"/>
                </a:solidFill>
              </a:rPr>
              <a:t>etcd.advertise</a:t>
            </a:r>
            <a:r>
              <a:rPr lang="en-US" sz="1000" dirty="0">
                <a:solidFill>
                  <a:srgbClr val="00B050"/>
                </a:solidFill>
              </a:rPr>
              <a:t>-client-</a:t>
            </a:r>
            <a:r>
              <a:rPr lang="en-US" sz="1000" dirty="0" err="1">
                <a:solidFill>
                  <a:srgbClr val="00B050"/>
                </a:solidFill>
              </a:rPr>
              <a:t>urls</a:t>
            </a:r>
            <a:r>
              <a:rPr lang="en-US" sz="1000" dirty="0">
                <a:solidFill>
                  <a:srgbClr val="00B050"/>
                </a:solidFill>
              </a:rPr>
              <a:t>: https://192.168.1.31:2379</a:t>
            </a:r>
          </a:p>
          <a:p>
            <a:r>
              <a:rPr lang="en-US" sz="1000" dirty="0">
                <a:solidFill>
                  <a:srgbClr val="00B050"/>
                </a:solidFill>
              </a:rPr>
              <a:t>  </a:t>
            </a:r>
            <a:r>
              <a:rPr lang="en-US" sz="1000" dirty="0" err="1">
                <a:solidFill>
                  <a:srgbClr val="00B050"/>
                </a:solidFill>
              </a:rPr>
              <a:t>creationTimestamp</a:t>
            </a:r>
            <a:r>
              <a:rPr lang="en-US" sz="1000" dirty="0">
                <a:solidFill>
                  <a:srgbClr val="00B050"/>
                </a:solidFill>
              </a:rPr>
              <a:t>: null</a:t>
            </a:r>
          </a:p>
          <a:p>
            <a:r>
              <a:rPr lang="en-US" sz="1000" dirty="0">
                <a:solidFill>
                  <a:srgbClr val="00B050"/>
                </a:solidFill>
              </a:rPr>
              <a:t>  labels:</a:t>
            </a:r>
          </a:p>
          <a:p>
            <a:r>
              <a:rPr lang="en-US" sz="1000" dirty="0">
                <a:solidFill>
                  <a:srgbClr val="00B050"/>
                </a:solidFill>
              </a:rPr>
              <a:t>    component: </a:t>
            </a:r>
            <a:r>
              <a:rPr lang="en-US" sz="1000" dirty="0" err="1">
                <a:solidFill>
                  <a:srgbClr val="00B050"/>
                </a:solidFill>
              </a:rPr>
              <a:t>etcd</a:t>
            </a:r>
            <a:endParaRPr lang="en-US" sz="1000" dirty="0">
              <a:solidFill>
                <a:srgbClr val="00B050"/>
              </a:solidFill>
            </a:endParaRPr>
          </a:p>
          <a:p>
            <a:r>
              <a:rPr lang="en-US" sz="1000" dirty="0">
                <a:solidFill>
                  <a:srgbClr val="00B050"/>
                </a:solidFill>
              </a:rPr>
              <a:t>    tier: control-plane</a:t>
            </a:r>
          </a:p>
          <a:p>
            <a:r>
              <a:rPr lang="en-US" sz="1400" dirty="0">
                <a:solidFill>
                  <a:srgbClr val="00B050"/>
                </a:solidFill>
              </a:rPr>
              <a:t>  name: </a:t>
            </a:r>
            <a:r>
              <a:rPr lang="en-US" sz="1400" dirty="0" err="1">
                <a:solidFill>
                  <a:srgbClr val="00B050"/>
                </a:solidFill>
              </a:rPr>
              <a:t>etcd</a:t>
            </a:r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  namespace: kube-system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spec: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  containers: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- command: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endParaRPr lang="en-US" sz="1200" dirty="0">
              <a:solidFill>
                <a:srgbClr val="00B050"/>
              </a:solidFill>
            </a:endParaRPr>
          </a:p>
          <a:p>
            <a:r>
              <a:rPr lang="en-US" sz="1200" dirty="0">
                <a:solidFill>
                  <a:srgbClr val="00B050"/>
                </a:solidFill>
              </a:rPr>
              <a:t>    - --advertise-client-</a:t>
            </a:r>
            <a:r>
              <a:rPr lang="en-US" sz="1200" dirty="0" err="1">
                <a:solidFill>
                  <a:srgbClr val="00B050"/>
                </a:solidFill>
              </a:rPr>
              <a:t>urls</a:t>
            </a:r>
            <a:r>
              <a:rPr lang="en-US" sz="1200" dirty="0">
                <a:solidFill>
                  <a:srgbClr val="00B050"/>
                </a:solidFill>
              </a:rPr>
              <a:t>=https://192.168.1.31:2379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--cert-file=/</a:t>
            </a:r>
            <a:r>
              <a:rPr lang="en-US" sz="1200" dirty="0" err="1">
                <a:solidFill>
                  <a:srgbClr val="00B050"/>
                </a:solidFill>
              </a:rPr>
              <a:t>etc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kubernetes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pki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r>
              <a:rPr lang="en-US" sz="1200" dirty="0">
                <a:solidFill>
                  <a:srgbClr val="00B050"/>
                </a:solidFill>
              </a:rPr>
              <a:t>/server.crt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--client-cert-auth=true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--data-</a:t>
            </a:r>
            <a:r>
              <a:rPr lang="en-US" sz="1200" dirty="0" err="1">
                <a:solidFill>
                  <a:srgbClr val="00B050"/>
                </a:solidFill>
              </a:rPr>
              <a:t>dir</a:t>
            </a:r>
            <a:r>
              <a:rPr lang="en-US" sz="1200" dirty="0">
                <a:solidFill>
                  <a:srgbClr val="00B050"/>
                </a:solidFill>
              </a:rPr>
              <a:t>=/var/lib/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endParaRPr lang="en-US" sz="1200" dirty="0">
              <a:solidFill>
                <a:srgbClr val="00B050"/>
              </a:solidFill>
            </a:endParaRPr>
          </a:p>
          <a:p>
            <a:r>
              <a:rPr lang="en-US" sz="1200" dirty="0">
                <a:solidFill>
                  <a:srgbClr val="00B050"/>
                </a:solidFill>
              </a:rPr>
              <a:t>    - --experimental-initial-corrupt-check=true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--experimental-watch-progress-notify-interval=5s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--initial-advertise-peer-</a:t>
            </a:r>
            <a:r>
              <a:rPr lang="en-US" sz="1200" dirty="0" err="1">
                <a:solidFill>
                  <a:srgbClr val="00B050"/>
                </a:solidFill>
              </a:rPr>
              <a:t>urls</a:t>
            </a:r>
            <a:r>
              <a:rPr lang="en-US" sz="1200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--initial-cluster=master1.example.com=https://192.168.1.31:2380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--key-file=/</a:t>
            </a:r>
            <a:r>
              <a:rPr lang="en-US" sz="1200" dirty="0" err="1">
                <a:solidFill>
                  <a:srgbClr val="00B050"/>
                </a:solidFill>
              </a:rPr>
              <a:t>etc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kubernetes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pki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server.key</a:t>
            </a:r>
            <a:endParaRPr lang="en-US" sz="1200" dirty="0">
              <a:solidFill>
                <a:srgbClr val="00B050"/>
              </a:solidFill>
            </a:endParaRPr>
          </a:p>
          <a:p>
            <a:r>
              <a:rPr lang="en-US" sz="1200" dirty="0">
                <a:solidFill>
                  <a:srgbClr val="00B050"/>
                </a:solidFill>
              </a:rPr>
              <a:t>    - --listen-client-</a:t>
            </a:r>
            <a:r>
              <a:rPr lang="en-US" sz="1200" dirty="0" err="1">
                <a:solidFill>
                  <a:srgbClr val="00B050"/>
                </a:solidFill>
              </a:rPr>
              <a:t>urls</a:t>
            </a:r>
            <a:r>
              <a:rPr lang="en-US" sz="1200" dirty="0">
                <a:solidFill>
                  <a:srgbClr val="00B050"/>
                </a:solidFill>
              </a:rPr>
              <a:t>=https://127.0.0.1:2379,https://192.168.1.31:2379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--listen-metrics-</a:t>
            </a:r>
            <a:r>
              <a:rPr lang="en-US" sz="1200" dirty="0" err="1">
                <a:solidFill>
                  <a:srgbClr val="00B050"/>
                </a:solidFill>
              </a:rPr>
              <a:t>urls</a:t>
            </a:r>
            <a:r>
              <a:rPr lang="en-US" sz="1200" dirty="0">
                <a:solidFill>
                  <a:srgbClr val="00B050"/>
                </a:solidFill>
              </a:rPr>
              <a:t>=http://127.0.0.1:2381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--listen-peer-</a:t>
            </a:r>
            <a:r>
              <a:rPr lang="en-US" sz="1200" dirty="0" err="1">
                <a:solidFill>
                  <a:srgbClr val="00B050"/>
                </a:solidFill>
              </a:rPr>
              <a:t>urls</a:t>
            </a:r>
            <a:r>
              <a:rPr lang="en-US" sz="1200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--name=master1.example.com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--peer-cert-file=/</a:t>
            </a:r>
            <a:r>
              <a:rPr lang="en-US" sz="1200" dirty="0" err="1">
                <a:solidFill>
                  <a:srgbClr val="00B050"/>
                </a:solidFill>
              </a:rPr>
              <a:t>etc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kubernetes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pki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r>
              <a:rPr lang="en-US" sz="1200" dirty="0">
                <a:solidFill>
                  <a:srgbClr val="00B050"/>
                </a:solidFill>
              </a:rPr>
              <a:t>/peer.crt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--peer-client-cert-auth=true</a:t>
            </a:r>
          </a:p>
          <a:p>
            <a:r>
              <a:rPr lang="en-US" sz="1200" dirty="0">
                <a:solidFill>
                  <a:srgbClr val="00B050"/>
                </a:solidFill>
              </a:rPr>
              <a:t>    - --peer-key-file=/</a:t>
            </a:r>
            <a:r>
              <a:rPr lang="en-US" sz="1200" dirty="0" err="1">
                <a:solidFill>
                  <a:srgbClr val="00B050"/>
                </a:solidFill>
              </a:rPr>
              <a:t>etc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kubernetes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pki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peer.key</a:t>
            </a:r>
            <a:endParaRPr lang="en-US" sz="1200" dirty="0">
              <a:solidFill>
                <a:srgbClr val="00B050"/>
              </a:solidFill>
            </a:endParaRPr>
          </a:p>
          <a:p>
            <a:r>
              <a:rPr lang="en-US" sz="1200" dirty="0">
                <a:solidFill>
                  <a:srgbClr val="00B050"/>
                </a:solidFill>
              </a:rPr>
              <a:t>    - --peer-trusted-ca-file=/</a:t>
            </a:r>
            <a:r>
              <a:rPr lang="en-US" sz="1200" dirty="0" err="1">
                <a:solidFill>
                  <a:srgbClr val="00B050"/>
                </a:solidFill>
              </a:rPr>
              <a:t>etc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kubernetes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pki</a:t>
            </a:r>
            <a:r>
              <a:rPr lang="en-US" sz="1200" dirty="0">
                <a:solidFill>
                  <a:srgbClr val="00B050"/>
                </a:solidFill>
              </a:rPr>
              <a:t>/</a:t>
            </a:r>
            <a:r>
              <a:rPr lang="en-US" sz="1200" dirty="0" err="1">
                <a:solidFill>
                  <a:srgbClr val="00B050"/>
                </a:solidFill>
              </a:rPr>
              <a:t>etcd</a:t>
            </a:r>
            <a:r>
              <a:rPr lang="en-US" sz="1200" dirty="0">
                <a:solidFill>
                  <a:srgbClr val="00B050"/>
                </a:solidFill>
              </a:rPr>
              <a:t>/ca.crt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- --snapshot-count=10000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- --trusted-ca-file=/</a:t>
            </a:r>
            <a:r>
              <a:rPr lang="en-US" sz="1600" dirty="0" err="1">
                <a:solidFill>
                  <a:srgbClr val="00B050"/>
                </a:solidFill>
              </a:rPr>
              <a:t>etc</a:t>
            </a:r>
            <a:r>
              <a:rPr lang="en-US" sz="1600" dirty="0">
                <a:solidFill>
                  <a:srgbClr val="00B050"/>
                </a:solidFill>
              </a:rPr>
              <a:t>/</a:t>
            </a:r>
            <a:r>
              <a:rPr lang="en-US" sz="1600" dirty="0" err="1">
                <a:solidFill>
                  <a:srgbClr val="00B050"/>
                </a:solidFill>
              </a:rPr>
              <a:t>kubernetes</a:t>
            </a:r>
            <a:r>
              <a:rPr lang="en-US" sz="1600" dirty="0">
                <a:solidFill>
                  <a:srgbClr val="00B050"/>
                </a:solidFill>
              </a:rPr>
              <a:t>/</a:t>
            </a:r>
            <a:r>
              <a:rPr lang="en-US" sz="1600" dirty="0" err="1">
                <a:solidFill>
                  <a:srgbClr val="00B050"/>
                </a:solidFill>
              </a:rPr>
              <a:t>pki</a:t>
            </a:r>
            <a:r>
              <a:rPr lang="en-US" sz="1600" dirty="0">
                <a:solidFill>
                  <a:srgbClr val="00B050"/>
                </a:solidFill>
              </a:rPr>
              <a:t>/</a:t>
            </a:r>
            <a:r>
              <a:rPr lang="en-US" sz="1600" dirty="0" err="1">
                <a:solidFill>
                  <a:srgbClr val="00B050"/>
                </a:solidFill>
              </a:rPr>
              <a:t>etcd</a:t>
            </a:r>
            <a:r>
              <a:rPr lang="en-US" sz="1600" dirty="0">
                <a:solidFill>
                  <a:srgbClr val="00B050"/>
                </a:solidFill>
              </a:rPr>
              <a:t>/ca.crt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B2F0D-2E1A-8056-FEFD-B9C84874EC86}"/>
              </a:ext>
            </a:extLst>
          </p:cNvPr>
          <p:cNvSpPr/>
          <p:nvPr/>
        </p:nvSpPr>
        <p:spPr>
          <a:xfrm>
            <a:off x="622183" y="1997978"/>
            <a:ext cx="1709956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key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431AF-209D-C725-0F96-5303ED50FE8E}"/>
              </a:ext>
            </a:extLst>
          </p:cNvPr>
          <p:cNvSpPr/>
          <p:nvPr/>
        </p:nvSpPr>
        <p:spPr>
          <a:xfrm>
            <a:off x="622183" y="3467450"/>
            <a:ext cx="1786854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Ca </a:t>
            </a:r>
            <a:r>
              <a:rPr lang="en-US" sz="2800" dirty="0"/>
              <a:t>cert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B39740-D52E-6BAB-D94D-FC7ED014EEC8}"/>
              </a:ext>
            </a:extLst>
          </p:cNvPr>
          <p:cNvSpPr/>
          <p:nvPr/>
        </p:nvSpPr>
        <p:spPr>
          <a:xfrm>
            <a:off x="697683" y="680906"/>
            <a:ext cx="1786855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31860E-ADAC-20F4-E8D0-5D568AEAD766}"/>
              </a:ext>
            </a:extLst>
          </p:cNvPr>
          <p:cNvSpPr/>
          <p:nvPr/>
        </p:nvSpPr>
        <p:spPr>
          <a:xfrm>
            <a:off x="622183" y="4784522"/>
            <a:ext cx="1786854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endpoints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E90E52-1490-4F5C-E5FC-D96FA35C25AA}"/>
              </a:ext>
            </a:extLst>
          </p:cNvPr>
          <p:cNvSpPr/>
          <p:nvPr/>
        </p:nvSpPr>
        <p:spPr>
          <a:xfrm>
            <a:off x="4346894" y="2705494"/>
            <a:ext cx="5003583" cy="40057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9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2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2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850"/>
                            </p:stCondLst>
                            <p:childTnLst>
                              <p:par>
                                <p:cTn id="1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123863-0AC1-665A-CD18-7F7A38DC84F8}"/>
              </a:ext>
            </a:extLst>
          </p:cNvPr>
          <p:cNvSpPr txBox="1"/>
          <p:nvPr/>
        </p:nvSpPr>
        <p:spPr>
          <a:xfrm>
            <a:off x="0" y="-125260"/>
            <a:ext cx="11485056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- command:</a:t>
            </a:r>
          </a:p>
          <a:p>
            <a:r>
              <a:rPr lang="en-US" dirty="0">
                <a:solidFill>
                  <a:srgbClr val="00B050"/>
                </a:solidFill>
              </a:rPr>
              <a:t>    - 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--advertise-client-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=https://192.168.1.31:2379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r>
              <a:rPr lang="en-US" sz="2400" b="1" dirty="0">
                <a:solidFill>
                  <a:schemeClr val="bg1"/>
                </a:solidFill>
              </a:rPr>
              <a:t>-file=/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/server.crt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--data-</a:t>
            </a:r>
            <a:r>
              <a:rPr lang="en-US" dirty="0" err="1">
                <a:solidFill>
                  <a:srgbClr val="00B050"/>
                </a:solidFill>
              </a:rPr>
              <a:t>dir</a:t>
            </a:r>
            <a:r>
              <a:rPr lang="en-US" dirty="0">
                <a:solidFill>
                  <a:srgbClr val="00B050"/>
                </a:solidFill>
              </a:rPr>
              <a:t>=/var/lib/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--experimental-initial-corrupt-check=true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--experimental-watch-progress-notify-interval=5s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--initial-advertise-peer-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--initial-cluster=master1.example.com=https://192.168.1.31:2380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</a:t>
            </a:r>
            <a:r>
              <a:rPr lang="en-US" sz="2800" dirty="0">
                <a:solidFill>
                  <a:srgbClr val="00B050"/>
                </a:solidFill>
              </a:rPr>
              <a:t>key-</a:t>
            </a:r>
            <a:r>
              <a:rPr lang="en-US" sz="2400" b="1" dirty="0">
                <a:solidFill>
                  <a:schemeClr val="bg1"/>
                </a:solidFill>
              </a:rPr>
              <a:t>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server.key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    - --listen-client-</a:t>
            </a:r>
            <a:r>
              <a:rPr lang="en-US" sz="2400" b="1" dirty="0" err="1">
                <a:solidFill>
                  <a:schemeClr val="bg1"/>
                </a:solidFill>
              </a:rPr>
              <a:t>urls</a:t>
            </a:r>
            <a:r>
              <a:rPr lang="en-US" sz="2400" b="1" dirty="0">
                <a:solidFill>
                  <a:schemeClr val="bg1"/>
                </a:solidFill>
              </a:rPr>
              <a:t>=https://127.0.0.1:</a:t>
            </a:r>
            <a:r>
              <a:rPr lang="en-US" sz="2800" dirty="0">
                <a:solidFill>
                  <a:srgbClr val="00B050"/>
                </a:solidFill>
              </a:rPr>
              <a:t>2379</a:t>
            </a:r>
            <a:r>
              <a:rPr lang="en-US" sz="2400" b="1" dirty="0">
                <a:solidFill>
                  <a:schemeClr val="bg1"/>
                </a:solidFill>
              </a:rPr>
              <a:t>,https://192.168.1.31:2379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--listen-metrics-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=http://127.0.0.1:2381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--name=master1.example.com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--peer-cert-file=/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/peer.crt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--peer-key-file=/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peer.key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--peer-trusted-ca-file=/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/ca.crt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    - --snapshot-count=10000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  - --trusted-</a:t>
            </a:r>
            <a:r>
              <a:rPr lang="en-US" sz="2800" dirty="0">
                <a:solidFill>
                  <a:srgbClr val="00B050"/>
                </a:solidFill>
              </a:rPr>
              <a:t>ca</a:t>
            </a:r>
            <a:r>
              <a:rPr lang="en-US" sz="2400" b="1" dirty="0">
                <a:solidFill>
                  <a:schemeClr val="bg1"/>
                </a:solidFill>
              </a:rPr>
              <a:t>-file=/</a:t>
            </a:r>
            <a:r>
              <a:rPr lang="en-US" sz="2400" b="1" dirty="0" err="1">
                <a:solidFill>
                  <a:schemeClr val="bg1"/>
                </a:solidFill>
              </a:rPr>
              <a:t>etc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kubernetes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pki</a:t>
            </a:r>
            <a:r>
              <a:rPr lang="en-US" sz="2400" b="1" dirty="0">
                <a:solidFill>
                  <a:schemeClr val="bg1"/>
                </a:solidFill>
              </a:rPr>
              <a:t>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r>
              <a:rPr lang="en-US" sz="2400" b="1" dirty="0">
                <a:solidFill>
                  <a:schemeClr val="bg1"/>
                </a:solidFill>
              </a:rPr>
              <a:t>/ca.crt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6EDA7-1DE8-38EC-A781-B6FACF5F42DE}"/>
              </a:ext>
            </a:extLst>
          </p:cNvPr>
          <p:cNvSpPr/>
          <p:nvPr/>
        </p:nvSpPr>
        <p:spPr>
          <a:xfrm>
            <a:off x="298865" y="3392140"/>
            <a:ext cx="9243341" cy="3885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54889D-1496-7EF0-EA62-ACF7568F9329}"/>
              </a:ext>
            </a:extLst>
          </p:cNvPr>
          <p:cNvCxnSpPr>
            <a:cxnSpLocks/>
            <a:stCxn id="10" idx="2"/>
            <a:endCxn id="19" idx="1"/>
          </p:cNvCxnSpPr>
          <p:nvPr/>
        </p:nvCxnSpPr>
        <p:spPr>
          <a:xfrm>
            <a:off x="4920536" y="3780642"/>
            <a:ext cx="3029043" cy="45220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FB7AACD-12CC-AC7E-F313-77771A39F410}"/>
              </a:ext>
            </a:extLst>
          </p:cNvPr>
          <p:cNvSpPr/>
          <p:nvPr/>
        </p:nvSpPr>
        <p:spPr>
          <a:xfrm>
            <a:off x="7949579" y="3976979"/>
            <a:ext cx="2698755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Endpoints</a:t>
            </a:r>
            <a:r>
              <a:rPr lang="en-US" sz="2800" dirty="0">
                <a:solidFill>
                  <a:srgbClr val="00B050"/>
                </a:solidFill>
              </a:rPr>
              <a:t>: 2379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773F3C-1F27-27CC-F462-5570CCE362C1}"/>
              </a:ext>
            </a:extLst>
          </p:cNvPr>
          <p:cNvSpPr/>
          <p:nvPr/>
        </p:nvSpPr>
        <p:spPr>
          <a:xfrm>
            <a:off x="7694103" y="2081273"/>
            <a:ext cx="1709956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key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DE77C9-5626-07E2-5E43-CCBAD1A42F95}"/>
              </a:ext>
            </a:extLst>
          </p:cNvPr>
          <p:cNvSpPr/>
          <p:nvPr/>
        </p:nvSpPr>
        <p:spPr>
          <a:xfrm>
            <a:off x="7900825" y="5953206"/>
            <a:ext cx="1786854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Ca </a:t>
            </a:r>
            <a:r>
              <a:rPr lang="en-US" sz="2800" dirty="0">
                <a:solidFill>
                  <a:schemeClr val="bg1"/>
                </a:solidFill>
              </a:rPr>
              <a:t>cert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C0B7A-F183-8CC3-8932-F2BB68901602}"/>
              </a:ext>
            </a:extLst>
          </p:cNvPr>
          <p:cNvSpPr/>
          <p:nvPr/>
        </p:nvSpPr>
        <p:spPr>
          <a:xfrm>
            <a:off x="7655654" y="899280"/>
            <a:ext cx="1786855" cy="5117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A024A-0530-BD5B-C923-661F3F283857}"/>
              </a:ext>
            </a:extLst>
          </p:cNvPr>
          <p:cNvSpPr/>
          <p:nvPr/>
        </p:nvSpPr>
        <p:spPr>
          <a:xfrm>
            <a:off x="372451" y="899280"/>
            <a:ext cx="6441303" cy="4765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4B1855-04E7-4E32-5EC8-3FEA4384E1E2}"/>
              </a:ext>
            </a:extLst>
          </p:cNvPr>
          <p:cNvCxnSpPr>
            <a:cxnSpLocks/>
          </p:cNvCxnSpPr>
          <p:nvPr/>
        </p:nvCxnSpPr>
        <p:spPr>
          <a:xfrm>
            <a:off x="6813754" y="1161829"/>
            <a:ext cx="80394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D622EE-94FE-3896-EDE9-B60D725ADDF2}"/>
              </a:ext>
            </a:extLst>
          </p:cNvPr>
          <p:cNvSpPr/>
          <p:nvPr/>
        </p:nvSpPr>
        <p:spPr>
          <a:xfrm>
            <a:off x="298865" y="2917273"/>
            <a:ext cx="6357574" cy="47652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4E45C2-60BB-41D7-9E92-F67213B2D54C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6656439" y="2337138"/>
            <a:ext cx="1037664" cy="818396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B63E7-FA6A-1AA1-D651-EBEC5FEABCCF}"/>
              </a:ext>
            </a:extLst>
          </p:cNvPr>
          <p:cNvSpPr/>
          <p:nvPr/>
        </p:nvSpPr>
        <p:spPr>
          <a:xfrm>
            <a:off x="372451" y="6074923"/>
            <a:ext cx="6755936" cy="45220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617240E-4FC3-BE62-7257-2E943C20116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128387" y="6237324"/>
            <a:ext cx="819322" cy="6370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0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4" grpId="0" animBg="1"/>
      <p:bldP spid="5" grpId="0" animBg="1"/>
      <p:bldP spid="6" grpId="0" animBg="1"/>
      <p:bldP spid="7" grpId="0" animBg="1"/>
      <p:bldP spid="9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6123863-0AC1-665A-CD18-7F7A38DC84F8}"/>
              </a:ext>
            </a:extLst>
          </p:cNvPr>
          <p:cNvSpPr txBox="1"/>
          <p:nvPr/>
        </p:nvSpPr>
        <p:spPr>
          <a:xfrm>
            <a:off x="215698" y="150222"/>
            <a:ext cx="11485056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- command:</a:t>
            </a:r>
          </a:p>
          <a:p>
            <a:r>
              <a:rPr lang="en-US" dirty="0">
                <a:solidFill>
                  <a:srgbClr val="00B050"/>
                </a:solidFill>
              </a:rPr>
              <a:t>    - 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--advertise-client-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=https://192.168.1.31:2379</a:t>
            </a:r>
          </a:p>
          <a:p>
            <a:r>
              <a:rPr lang="en-US" dirty="0">
                <a:solidFill>
                  <a:srgbClr val="00B050"/>
                </a:solidFill>
              </a:rPr>
              <a:t>    - --cert-file=/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/server.crt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</a:t>
            </a:r>
            <a:r>
              <a:rPr lang="en-US" sz="2400" b="1" dirty="0">
                <a:solidFill>
                  <a:schemeClr val="bg1"/>
                </a:solidFill>
              </a:rPr>
              <a:t>- --data-</a:t>
            </a:r>
            <a:r>
              <a:rPr lang="en-US" sz="2400" b="1" dirty="0" err="1">
                <a:solidFill>
                  <a:schemeClr val="bg1"/>
                </a:solidFill>
              </a:rPr>
              <a:t>dir</a:t>
            </a:r>
            <a:r>
              <a:rPr lang="en-US" sz="2400" b="1" dirty="0">
                <a:solidFill>
                  <a:schemeClr val="bg1"/>
                </a:solidFill>
              </a:rPr>
              <a:t>=/var/lib/</a:t>
            </a:r>
            <a:r>
              <a:rPr lang="en-US" sz="2400" b="1" dirty="0" err="1">
                <a:solidFill>
                  <a:schemeClr val="bg1"/>
                </a:solidFill>
              </a:rPr>
              <a:t>etcd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--experimental-initial-corrupt-check=true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--experimental-watch-progress-notify-interval=5s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--initial-advertise-peer-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--initial-cluster=master1.example.com=https://192.168.1.31:2380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--key-file=/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server.key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--listen-client-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=https://127.0.0.1:2379,https://192.168.1.31:2379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--listen-metrics-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=http://127.0.0.1:2381</a:t>
            </a:r>
          </a:p>
          <a:p>
            <a:r>
              <a:rPr lang="en-US" dirty="0">
                <a:solidFill>
                  <a:srgbClr val="00B050"/>
                </a:solidFill>
              </a:rPr>
              <a:t>    - --listen-peer-</a:t>
            </a:r>
            <a:r>
              <a:rPr lang="en-US" dirty="0" err="1">
                <a:solidFill>
                  <a:srgbClr val="00B050"/>
                </a:solidFill>
              </a:rPr>
              <a:t>urls</a:t>
            </a:r>
            <a:r>
              <a:rPr lang="en-US" dirty="0">
                <a:solidFill>
                  <a:srgbClr val="00B050"/>
                </a:solidFill>
              </a:rPr>
              <a:t>=https://192.168.1.31:2380</a:t>
            </a:r>
          </a:p>
          <a:p>
            <a:r>
              <a:rPr lang="en-US" dirty="0">
                <a:solidFill>
                  <a:srgbClr val="00B050"/>
                </a:solidFill>
              </a:rPr>
              <a:t>    - --name=master1.example.com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--peer-cert-file=/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/peer.crt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--peer-client-cert-auth=true</a:t>
            </a:r>
          </a:p>
          <a:p>
            <a:r>
              <a:rPr lang="en-US" dirty="0">
                <a:solidFill>
                  <a:srgbClr val="00B050"/>
                </a:solidFill>
              </a:rPr>
              <a:t>    - --peer-key-file=/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peer.key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    - --peer-trusted-ca-file=/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/ca.crt</a:t>
            </a:r>
          </a:p>
          <a:p>
            <a:r>
              <a:rPr lang="en-US" dirty="0">
                <a:solidFill>
                  <a:srgbClr val="00B050"/>
                </a:solidFill>
              </a:rPr>
              <a:t>    - --snapshot-count=10000</a:t>
            </a:r>
          </a:p>
          <a:p>
            <a:r>
              <a:rPr lang="en-US" dirty="0">
                <a:solidFill>
                  <a:srgbClr val="00B050"/>
                </a:solidFill>
              </a:rPr>
              <a:t>    - --trusted-ca-file=/</a:t>
            </a:r>
            <a:r>
              <a:rPr lang="en-US" dirty="0" err="1">
                <a:solidFill>
                  <a:srgbClr val="00B050"/>
                </a:solidFill>
              </a:rPr>
              <a:t>etc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kubernetes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pki</a:t>
            </a:r>
            <a:r>
              <a:rPr lang="en-US" dirty="0">
                <a:solidFill>
                  <a:srgbClr val="00B050"/>
                </a:solidFill>
              </a:rPr>
              <a:t>/</a:t>
            </a:r>
            <a:r>
              <a:rPr lang="en-US" dirty="0" err="1">
                <a:solidFill>
                  <a:srgbClr val="00B050"/>
                </a:solidFill>
              </a:rPr>
              <a:t>etcd</a:t>
            </a:r>
            <a:r>
              <a:rPr lang="en-US" dirty="0">
                <a:solidFill>
                  <a:srgbClr val="00B050"/>
                </a:solidFill>
              </a:rPr>
              <a:t>/ca.crt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CA024A-0530-BD5B-C923-661F3F283857}"/>
              </a:ext>
            </a:extLst>
          </p:cNvPr>
          <p:cNvSpPr/>
          <p:nvPr/>
        </p:nvSpPr>
        <p:spPr>
          <a:xfrm>
            <a:off x="281013" y="1630800"/>
            <a:ext cx="3690095" cy="4765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8234F-FA6E-9A3A-D537-B60B2A108391}"/>
              </a:ext>
            </a:extLst>
          </p:cNvPr>
          <p:cNvSpPr txBox="1"/>
          <p:nvPr/>
        </p:nvSpPr>
        <p:spPr>
          <a:xfrm>
            <a:off x="5538651" y="116457"/>
            <a:ext cx="6534693" cy="15081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cat /</a:t>
            </a:r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kubernetes</a:t>
            </a:r>
            <a:r>
              <a:rPr lang="en-US" sz="2000" dirty="0">
                <a:solidFill>
                  <a:schemeClr val="bg1"/>
                </a:solidFill>
              </a:rPr>
              <a:t>/manifests/</a:t>
            </a:r>
            <a:r>
              <a:rPr lang="en-US" sz="2000" dirty="0" err="1">
                <a:solidFill>
                  <a:schemeClr val="bg1"/>
                </a:solidFill>
              </a:rPr>
              <a:t>etcd.yaml</a:t>
            </a:r>
            <a:r>
              <a:rPr lang="en-US" sz="2000" dirty="0">
                <a:solidFill>
                  <a:schemeClr val="bg1"/>
                </a:solidFill>
              </a:rPr>
              <a:t> | grep /var/lib/</a:t>
            </a:r>
            <a:r>
              <a:rPr lang="en-US" sz="2000" dirty="0" err="1">
                <a:solidFill>
                  <a:schemeClr val="bg1"/>
                </a:solidFill>
              </a:rPr>
              <a:t>etcd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- --data-</a:t>
            </a:r>
            <a:r>
              <a:rPr lang="en-US" sz="2400" dirty="0" err="1">
                <a:solidFill>
                  <a:schemeClr val="bg1"/>
                </a:solidFill>
              </a:rPr>
              <a:t>dir</a:t>
            </a:r>
            <a:r>
              <a:rPr lang="en-US" sz="2400" dirty="0">
                <a:solidFill>
                  <a:schemeClr val="bg1"/>
                </a:solidFill>
              </a:rPr>
              <a:t>=/var/lib/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- </a:t>
            </a:r>
            <a:r>
              <a:rPr lang="en-US" sz="2400" dirty="0" err="1">
                <a:solidFill>
                  <a:schemeClr val="bg1"/>
                </a:solidFill>
              </a:rPr>
              <a:t>mountPath</a:t>
            </a:r>
            <a:r>
              <a:rPr lang="en-US" sz="2400" dirty="0">
                <a:solidFill>
                  <a:schemeClr val="bg1"/>
                </a:solidFill>
              </a:rPr>
              <a:t>: /var/lib/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  path: /var/lib/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6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F85722-A0DA-276C-5931-3AD34BC13EB6}"/>
              </a:ext>
            </a:extLst>
          </p:cNvPr>
          <p:cNvSpPr txBox="1"/>
          <p:nvPr/>
        </p:nvSpPr>
        <p:spPr>
          <a:xfrm>
            <a:off x="444138" y="116457"/>
            <a:ext cx="6309360" cy="670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volumeMounts: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</a:t>
            </a:r>
            <a:r>
              <a:rPr lang="en-US" sz="2400" dirty="0" err="1">
                <a:solidFill>
                  <a:schemeClr val="bg1"/>
                </a:solidFill>
              </a:rPr>
              <a:t>mountPath</a:t>
            </a:r>
            <a:r>
              <a:rPr lang="en-US" sz="2400" dirty="0">
                <a:solidFill>
                  <a:schemeClr val="bg1"/>
                </a:solidFill>
              </a:rPr>
              <a:t>: /var/lib/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  name: 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r>
              <a:rPr lang="en-US" sz="2400" dirty="0">
                <a:solidFill>
                  <a:schemeClr val="bg1"/>
                </a:solidFill>
              </a:rPr>
              <a:t>-data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</a:t>
            </a:r>
            <a:r>
              <a:rPr lang="en-US" sz="2400" dirty="0" err="1">
                <a:solidFill>
                  <a:schemeClr val="bg1"/>
                </a:solidFill>
              </a:rPr>
              <a:t>mountPath</a:t>
            </a:r>
            <a:r>
              <a:rPr lang="en-US" sz="2400" dirty="0">
                <a:solidFill>
                  <a:schemeClr val="bg1"/>
                </a:solidFill>
              </a:rPr>
              <a:t>: /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kubernetes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pki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  name: 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r>
              <a:rPr lang="en-US" sz="2400" dirty="0">
                <a:solidFill>
                  <a:schemeClr val="bg1"/>
                </a:solidFill>
              </a:rPr>
              <a:t>-certs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hostNetwork</a:t>
            </a:r>
            <a:r>
              <a:rPr lang="en-US" dirty="0">
                <a:solidFill>
                  <a:schemeClr val="bg1"/>
                </a:solidFill>
              </a:rPr>
              <a:t>: true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priorityClassName</a:t>
            </a:r>
            <a:r>
              <a:rPr lang="en-US" dirty="0">
                <a:solidFill>
                  <a:schemeClr val="bg1"/>
                </a:solidFill>
              </a:rPr>
              <a:t>: system-node-critical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securityContext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seccompProfile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      type: </a:t>
            </a:r>
            <a:r>
              <a:rPr lang="en-US" dirty="0" err="1">
                <a:solidFill>
                  <a:schemeClr val="bg1"/>
                </a:solidFill>
              </a:rPr>
              <a:t>RuntimeDefault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volumes: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 hostPath: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path: /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kubernetes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pki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  type: </a:t>
            </a:r>
            <a:r>
              <a:rPr lang="en-US" sz="2000" dirty="0" err="1">
                <a:solidFill>
                  <a:schemeClr val="bg1"/>
                </a:solidFill>
              </a:rPr>
              <a:t>DirectoryOrCreate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name: </a:t>
            </a:r>
            <a:r>
              <a:rPr lang="en-US" sz="2000" dirty="0" err="1">
                <a:solidFill>
                  <a:schemeClr val="bg1"/>
                </a:solidFill>
              </a:rPr>
              <a:t>etcd</a:t>
            </a:r>
            <a:r>
              <a:rPr lang="en-US" sz="2000" dirty="0">
                <a:solidFill>
                  <a:schemeClr val="bg1"/>
                </a:solidFill>
              </a:rPr>
              <a:t>-certs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- hostPath: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path: /var/lib/</a:t>
            </a:r>
            <a:r>
              <a:rPr lang="en-US" sz="2400" dirty="0" err="1">
                <a:solidFill>
                  <a:schemeClr val="bg1"/>
                </a:solidFill>
              </a:rPr>
              <a:t>etcd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  type: </a:t>
            </a:r>
            <a:r>
              <a:rPr lang="en-US" sz="2000" dirty="0" err="1">
                <a:solidFill>
                  <a:schemeClr val="bg1"/>
                </a:solidFill>
              </a:rPr>
              <a:t>DirectoryOrCreate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name: </a:t>
            </a:r>
            <a:r>
              <a:rPr lang="en-US" sz="2000" dirty="0" err="1">
                <a:solidFill>
                  <a:schemeClr val="bg1"/>
                </a:solidFill>
              </a:rPr>
              <a:t>etcd</a:t>
            </a:r>
            <a:r>
              <a:rPr lang="en-US" sz="2000" dirty="0">
                <a:solidFill>
                  <a:schemeClr val="bg1"/>
                </a:solidFill>
              </a:rPr>
              <a:t>-data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status: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B4D75-0353-8D28-E764-372CBAD7423E}"/>
              </a:ext>
            </a:extLst>
          </p:cNvPr>
          <p:cNvSpPr/>
          <p:nvPr/>
        </p:nvSpPr>
        <p:spPr>
          <a:xfrm>
            <a:off x="587828" y="507394"/>
            <a:ext cx="3762103" cy="476523"/>
          </a:xfrm>
          <a:custGeom>
            <a:avLst/>
            <a:gdLst>
              <a:gd name="connsiteX0" fmla="*/ 0 w 3762103"/>
              <a:gd name="connsiteY0" fmla="*/ 0 h 476523"/>
              <a:gd name="connsiteX1" fmla="*/ 575064 w 3762103"/>
              <a:gd name="connsiteY1" fmla="*/ 0 h 476523"/>
              <a:gd name="connsiteX2" fmla="*/ 1074887 w 3762103"/>
              <a:gd name="connsiteY2" fmla="*/ 0 h 476523"/>
              <a:gd name="connsiteX3" fmla="*/ 1574709 w 3762103"/>
              <a:gd name="connsiteY3" fmla="*/ 0 h 476523"/>
              <a:gd name="connsiteX4" fmla="*/ 2074531 w 3762103"/>
              <a:gd name="connsiteY4" fmla="*/ 0 h 476523"/>
              <a:gd name="connsiteX5" fmla="*/ 2687216 w 3762103"/>
              <a:gd name="connsiteY5" fmla="*/ 0 h 476523"/>
              <a:gd name="connsiteX6" fmla="*/ 3187039 w 3762103"/>
              <a:gd name="connsiteY6" fmla="*/ 0 h 476523"/>
              <a:gd name="connsiteX7" fmla="*/ 3762103 w 3762103"/>
              <a:gd name="connsiteY7" fmla="*/ 0 h 476523"/>
              <a:gd name="connsiteX8" fmla="*/ 3762103 w 3762103"/>
              <a:gd name="connsiteY8" fmla="*/ 476523 h 476523"/>
              <a:gd name="connsiteX9" fmla="*/ 3149418 w 3762103"/>
              <a:gd name="connsiteY9" fmla="*/ 476523 h 476523"/>
              <a:gd name="connsiteX10" fmla="*/ 2687216 w 3762103"/>
              <a:gd name="connsiteY10" fmla="*/ 476523 h 476523"/>
              <a:gd name="connsiteX11" fmla="*/ 2225015 w 3762103"/>
              <a:gd name="connsiteY11" fmla="*/ 476523 h 476523"/>
              <a:gd name="connsiteX12" fmla="*/ 1612330 w 3762103"/>
              <a:gd name="connsiteY12" fmla="*/ 476523 h 476523"/>
              <a:gd name="connsiteX13" fmla="*/ 1074887 w 3762103"/>
              <a:gd name="connsiteY13" fmla="*/ 476523 h 476523"/>
              <a:gd name="connsiteX14" fmla="*/ 499822 w 3762103"/>
              <a:gd name="connsiteY14" fmla="*/ 476523 h 476523"/>
              <a:gd name="connsiteX15" fmla="*/ 0 w 3762103"/>
              <a:gd name="connsiteY15" fmla="*/ 476523 h 476523"/>
              <a:gd name="connsiteX16" fmla="*/ 0 w 3762103"/>
              <a:gd name="connsiteY16" fmla="*/ 0 h 47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62103" h="476523" extrusionOk="0">
                <a:moveTo>
                  <a:pt x="0" y="0"/>
                </a:moveTo>
                <a:cubicBezTo>
                  <a:pt x="196809" y="-68789"/>
                  <a:pt x="310760" y="18957"/>
                  <a:pt x="575064" y="0"/>
                </a:cubicBezTo>
                <a:cubicBezTo>
                  <a:pt x="839368" y="-18957"/>
                  <a:pt x="826019" y="43237"/>
                  <a:pt x="1074887" y="0"/>
                </a:cubicBezTo>
                <a:cubicBezTo>
                  <a:pt x="1323755" y="-43237"/>
                  <a:pt x="1464886" y="33360"/>
                  <a:pt x="1574709" y="0"/>
                </a:cubicBezTo>
                <a:cubicBezTo>
                  <a:pt x="1684532" y="-33360"/>
                  <a:pt x="1882030" y="12177"/>
                  <a:pt x="2074531" y="0"/>
                </a:cubicBezTo>
                <a:cubicBezTo>
                  <a:pt x="2267032" y="-12177"/>
                  <a:pt x="2524330" y="41228"/>
                  <a:pt x="2687216" y="0"/>
                </a:cubicBezTo>
                <a:cubicBezTo>
                  <a:pt x="2850102" y="-41228"/>
                  <a:pt x="3053159" y="9378"/>
                  <a:pt x="3187039" y="0"/>
                </a:cubicBezTo>
                <a:cubicBezTo>
                  <a:pt x="3320919" y="-9378"/>
                  <a:pt x="3545058" y="35961"/>
                  <a:pt x="3762103" y="0"/>
                </a:cubicBezTo>
                <a:cubicBezTo>
                  <a:pt x="3809393" y="136754"/>
                  <a:pt x="3739102" y="326746"/>
                  <a:pt x="3762103" y="476523"/>
                </a:cubicBezTo>
                <a:cubicBezTo>
                  <a:pt x="3547643" y="545531"/>
                  <a:pt x="3350522" y="442254"/>
                  <a:pt x="3149418" y="476523"/>
                </a:cubicBezTo>
                <a:cubicBezTo>
                  <a:pt x="2948315" y="510792"/>
                  <a:pt x="2789774" y="457573"/>
                  <a:pt x="2687216" y="476523"/>
                </a:cubicBezTo>
                <a:cubicBezTo>
                  <a:pt x="2584658" y="495473"/>
                  <a:pt x="2363536" y="425685"/>
                  <a:pt x="2225015" y="476523"/>
                </a:cubicBezTo>
                <a:cubicBezTo>
                  <a:pt x="2086494" y="527361"/>
                  <a:pt x="1756038" y="474766"/>
                  <a:pt x="1612330" y="476523"/>
                </a:cubicBezTo>
                <a:cubicBezTo>
                  <a:pt x="1468623" y="478280"/>
                  <a:pt x="1226510" y="426735"/>
                  <a:pt x="1074887" y="476523"/>
                </a:cubicBezTo>
                <a:cubicBezTo>
                  <a:pt x="923264" y="526311"/>
                  <a:pt x="647859" y="437029"/>
                  <a:pt x="499822" y="476523"/>
                </a:cubicBezTo>
                <a:cubicBezTo>
                  <a:pt x="351786" y="516017"/>
                  <a:pt x="226667" y="460845"/>
                  <a:pt x="0" y="476523"/>
                </a:cubicBezTo>
                <a:cubicBezTo>
                  <a:pt x="-19836" y="266509"/>
                  <a:pt x="29122" y="23181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769D8-4ABD-71D5-4A5C-DA7D798225D9}"/>
              </a:ext>
            </a:extLst>
          </p:cNvPr>
          <p:cNvSpPr/>
          <p:nvPr/>
        </p:nvSpPr>
        <p:spPr>
          <a:xfrm>
            <a:off x="766355" y="5362423"/>
            <a:ext cx="2825932" cy="476523"/>
          </a:xfrm>
          <a:custGeom>
            <a:avLst/>
            <a:gdLst>
              <a:gd name="connsiteX0" fmla="*/ 0 w 2825932"/>
              <a:gd name="connsiteY0" fmla="*/ 0 h 476523"/>
              <a:gd name="connsiteX1" fmla="*/ 593446 w 2825932"/>
              <a:gd name="connsiteY1" fmla="*/ 0 h 476523"/>
              <a:gd name="connsiteX2" fmla="*/ 1130373 w 2825932"/>
              <a:gd name="connsiteY2" fmla="*/ 0 h 476523"/>
              <a:gd name="connsiteX3" fmla="*/ 1667300 w 2825932"/>
              <a:gd name="connsiteY3" fmla="*/ 0 h 476523"/>
              <a:gd name="connsiteX4" fmla="*/ 2204227 w 2825932"/>
              <a:gd name="connsiteY4" fmla="*/ 0 h 476523"/>
              <a:gd name="connsiteX5" fmla="*/ 2825932 w 2825932"/>
              <a:gd name="connsiteY5" fmla="*/ 0 h 476523"/>
              <a:gd name="connsiteX6" fmla="*/ 2825932 w 2825932"/>
              <a:gd name="connsiteY6" fmla="*/ 476523 h 476523"/>
              <a:gd name="connsiteX7" fmla="*/ 2260746 w 2825932"/>
              <a:gd name="connsiteY7" fmla="*/ 476523 h 476523"/>
              <a:gd name="connsiteX8" fmla="*/ 1752078 w 2825932"/>
              <a:gd name="connsiteY8" fmla="*/ 476523 h 476523"/>
              <a:gd name="connsiteX9" fmla="*/ 1130373 w 2825932"/>
              <a:gd name="connsiteY9" fmla="*/ 476523 h 476523"/>
              <a:gd name="connsiteX10" fmla="*/ 621705 w 2825932"/>
              <a:gd name="connsiteY10" fmla="*/ 476523 h 476523"/>
              <a:gd name="connsiteX11" fmla="*/ 0 w 2825932"/>
              <a:gd name="connsiteY11" fmla="*/ 476523 h 476523"/>
              <a:gd name="connsiteX12" fmla="*/ 0 w 2825932"/>
              <a:gd name="connsiteY12" fmla="*/ 0 h 47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5932" h="476523" extrusionOk="0">
                <a:moveTo>
                  <a:pt x="0" y="0"/>
                </a:moveTo>
                <a:cubicBezTo>
                  <a:pt x="156172" y="-8375"/>
                  <a:pt x="385229" y="65279"/>
                  <a:pt x="593446" y="0"/>
                </a:cubicBezTo>
                <a:cubicBezTo>
                  <a:pt x="801663" y="-65279"/>
                  <a:pt x="898313" y="36690"/>
                  <a:pt x="1130373" y="0"/>
                </a:cubicBezTo>
                <a:cubicBezTo>
                  <a:pt x="1362433" y="-36690"/>
                  <a:pt x="1493477" y="36558"/>
                  <a:pt x="1667300" y="0"/>
                </a:cubicBezTo>
                <a:cubicBezTo>
                  <a:pt x="1841123" y="-36558"/>
                  <a:pt x="2081411" y="55005"/>
                  <a:pt x="2204227" y="0"/>
                </a:cubicBezTo>
                <a:cubicBezTo>
                  <a:pt x="2327043" y="-55005"/>
                  <a:pt x="2603438" y="23953"/>
                  <a:pt x="2825932" y="0"/>
                </a:cubicBezTo>
                <a:cubicBezTo>
                  <a:pt x="2847578" y="98326"/>
                  <a:pt x="2815759" y="295253"/>
                  <a:pt x="2825932" y="476523"/>
                </a:cubicBezTo>
                <a:cubicBezTo>
                  <a:pt x="2544649" y="524579"/>
                  <a:pt x="2515163" y="453243"/>
                  <a:pt x="2260746" y="476523"/>
                </a:cubicBezTo>
                <a:cubicBezTo>
                  <a:pt x="2006329" y="499803"/>
                  <a:pt x="1944955" y="470054"/>
                  <a:pt x="1752078" y="476523"/>
                </a:cubicBezTo>
                <a:cubicBezTo>
                  <a:pt x="1559201" y="482992"/>
                  <a:pt x="1282930" y="449589"/>
                  <a:pt x="1130373" y="476523"/>
                </a:cubicBezTo>
                <a:cubicBezTo>
                  <a:pt x="977816" y="503457"/>
                  <a:pt x="805294" y="417511"/>
                  <a:pt x="621705" y="476523"/>
                </a:cubicBezTo>
                <a:cubicBezTo>
                  <a:pt x="438116" y="535535"/>
                  <a:pt x="150347" y="436280"/>
                  <a:pt x="0" y="476523"/>
                </a:cubicBezTo>
                <a:cubicBezTo>
                  <a:pt x="-41079" y="353527"/>
                  <a:pt x="25136" y="121503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07ABC3-7693-B857-EDFF-EBC4158C97F9}"/>
              </a:ext>
            </a:extLst>
          </p:cNvPr>
          <p:cNvSpPr txBox="1"/>
          <p:nvPr/>
        </p:nvSpPr>
        <p:spPr>
          <a:xfrm>
            <a:off x="314907" y="89624"/>
            <a:ext cx="10433957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kubectl -n kube-system describe pod/etcd-master1.example.com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Controlled By:  Node/master1.example.com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Containers: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</a:t>
            </a:r>
            <a:r>
              <a:rPr lang="en-US" sz="1000" dirty="0" err="1">
                <a:solidFill>
                  <a:schemeClr val="bg1"/>
                </a:solidFill>
              </a:rPr>
              <a:t>etcd</a:t>
            </a:r>
            <a:r>
              <a:rPr lang="en-US" sz="1000" dirty="0">
                <a:solidFill>
                  <a:schemeClr val="bg1"/>
                </a:solidFill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Container ID:  containerd://f5722550649c96cfbdfe7ed123cc02c709e5d7ba2bbdc42896ebbf45e29a0f16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Image:         registry.k8s.io/etcd:3.5.5-0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Image ID:      registry.k8s.io/etcd@sha256:b83c1d70989e1fe87583607bf5aee1ee34e52773d4755b95f5cf5a451962f3a4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Port:          &lt;none&gt;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Host Port:     &lt;none&gt;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Command: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    </a:t>
            </a:r>
            <a:r>
              <a:rPr lang="en-US" sz="1000" dirty="0" err="1">
                <a:solidFill>
                  <a:schemeClr val="bg1"/>
                </a:solidFill>
              </a:rPr>
              <a:t>etcd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--advertise-client-</a:t>
            </a:r>
            <a:r>
              <a:rPr lang="en-US" sz="1600" dirty="0" err="1">
                <a:solidFill>
                  <a:schemeClr val="bg1"/>
                </a:solidFill>
              </a:rPr>
              <a:t>urls</a:t>
            </a:r>
            <a:r>
              <a:rPr lang="en-US" sz="1600" dirty="0">
                <a:solidFill>
                  <a:schemeClr val="bg1"/>
                </a:solidFill>
              </a:rPr>
              <a:t>=https://192.168.1.31:2379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--cert-file=/</a:t>
            </a:r>
            <a:r>
              <a:rPr lang="en-US" dirty="0" err="1">
                <a:solidFill>
                  <a:schemeClr val="accent2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kubernetes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pki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etcd</a:t>
            </a:r>
            <a:r>
              <a:rPr lang="en-US" dirty="0">
                <a:solidFill>
                  <a:schemeClr val="accent2"/>
                </a:solidFill>
              </a:rPr>
              <a:t>/server.crt</a:t>
            </a:r>
          </a:p>
          <a:p>
            <a:r>
              <a:rPr lang="en-US" dirty="0">
                <a:solidFill>
                  <a:schemeClr val="bg1"/>
                </a:solidFill>
              </a:rPr>
              <a:t>      --client-cert-auth=true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--data-</a:t>
            </a:r>
            <a:r>
              <a:rPr lang="en-US" dirty="0" err="1">
                <a:solidFill>
                  <a:schemeClr val="accent2"/>
                </a:solidFill>
              </a:rPr>
              <a:t>dir</a:t>
            </a:r>
            <a:r>
              <a:rPr lang="en-US" dirty="0">
                <a:solidFill>
                  <a:schemeClr val="accent2"/>
                </a:solidFill>
              </a:rPr>
              <a:t>=/var/lib/</a:t>
            </a:r>
            <a:r>
              <a:rPr lang="en-US" dirty="0" err="1">
                <a:solidFill>
                  <a:schemeClr val="accent2"/>
                </a:solidFill>
              </a:rPr>
              <a:t>etcd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--experimental-initial-corrupt-check=true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--experimental-watch-progress-notify-interval=5s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--initial-advertise-peer-</a:t>
            </a:r>
            <a:r>
              <a:rPr lang="en-US" sz="1600" dirty="0" err="1">
                <a:solidFill>
                  <a:schemeClr val="bg1"/>
                </a:solidFill>
              </a:rPr>
              <a:t>urls</a:t>
            </a:r>
            <a:r>
              <a:rPr lang="en-US" sz="1600" dirty="0">
                <a:solidFill>
                  <a:schemeClr val="bg1"/>
                </a:solidFill>
              </a:rPr>
              <a:t>=https://192.168.1.31:2380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--initial-cluster=master1.example.com=https://192.168.1.31:2380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--key-file=/</a:t>
            </a:r>
            <a:r>
              <a:rPr lang="en-US" dirty="0" err="1">
                <a:solidFill>
                  <a:schemeClr val="accent2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kubernetes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pki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etcd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server.key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--listen-client-</a:t>
            </a:r>
            <a:r>
              <a:rPr lang="en-US" dirty="0" err="1">
                <a:solidFill>
                  <a:schemeClr val="accent2"/>
                </a:solidFill>
              </a:rPr>
              <a:t>urls</a:t>
            </a:r>
            <a:r>
              <a:rPr lang="en-US" dirty="0">
                <a:solidFill>
                  <a:schemeClr val="accent2"/>
                </a:solidFill>
              </a:rPr>
              <a:t>=https://127.0.0.1:2379,https://192.168.1.31:2379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--listen-metrics-</a:t>
            </a:r>
            <a:r>
              <a:rPr lang="en-US" sz="1600" dirty="0" err="1">
                <a:solidFill>
                  <a:schemeClr val="bg1"/>
                </a:solidFill>
              </a:rPr>
              <a:t>urls</a:t>
            </a:r>
            <a:r>
              <a:rPr lang="en-US" sz="1600" dirty="0">
                <a:solidFill>
                  <a:schemeClr val="bg1"/>
                </a:solidFill>
              </a:rPr>
              <a:t>=http://127.0.0.1:2381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--listen-peer-</a:t>
            </a:r>
            <a:r>
              <a:rPr lang="en-US" sz="1600" dirty="0" err="1">
                <a:solidFill>
                  <a:schemeClr val="bg1"/>
                </a:solidFill>
              </a:rPr>
              <a:t>urls</a:t>
            </a:r>
            <a:r>
              <a:rPr lang="en-US" sz="1600" dirty="0">
                <a:solidFill>
                  <a:schemeClr val="bg1"/>
                </a:solidFill>
              </a:rPr>
              <a:t>=https://192.168.1.31:2380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--name=master1.example.com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--peer-cert-file=/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kubernetes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pki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etcd</a:t>
            </a:r>
            <a:r>
              <a:rPr lang="en-US" sz="1600" dirty="0">
                <a:solidFill>
                  <a:schemeClr val="bg1"/>
                </a:solidFill>
              </a:rPr>
              <a:t>/peer.crt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--peer-client-cert-auth=true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--peer-key-file=/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kubernetes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pki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etcd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peer.key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   --peer-trusted-ca-file=/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kubernetes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pki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etcd</a:t>
            </a:r>
            <a:r>
              <a:rPr lang="en-US" sz="1600" dirty="0">
                <a:solidFill>
                  <a:schemeClr val="bg1"/>
                </a:solidFill>
              </a:rPr>
              <a:t>/ca.crt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--snapshot-count=10000</a:t>
            </a:r>
          </a:p>
          <a:p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dirty="0">
                <a:solidFill>
                  <a:schemeClr val="accent2"/>
                </a:solidFill>
              </a:rPr>
              <a:t>--trusted-ca-file=/</a:t>
            </a:r>
            <a:r>
              <a:rPr lang="en-US" dirty="0" err="1">
                <a:solidFill>
                  <a:schemeClr val="accent2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kubernetes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pki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etcd</a:t>
            </a:r>
            <a:r>
              <a:rPr lang="en-US" dirty="0">
                <a:solidFill>
                  <a:schemeClr val="accent2"/>
                </a:solidFill>
              </a:rPr>
              <a:t>/ca.crt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E47358-9F57-38FE-16D6-C1E30F9BCF35}"/>
              </a:ext>
            </a:extLst>
          </p:cNvPr>
          <p:cNvSpPr/>
          <p:nvPr/>
        </p:nvSpPr>
        <p:spPr>
          <a:xfrm>
            <a:off x="314907" y="89624"/>
            <a:ext cx="6328489" cy="34891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94F39A-CB86-C4E8-9712-D1457911A9B3}"/>
              </a:ext>
            </a:extLst>
          </p:cNvPr>
          <p:cNvSpPr/>
          <p:nvPr/>
        </p:nvSpPr>
        <p:spPr>
          <a:xfrm>
            <a:off x="472982" y="4229815"/>
            <a:ext cx="6755936" cy="30455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1A991C-8057-ECF4-C629-A9B7743F5016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>
            <a:off x="3850950" y="4534373"/>
            <a:ext cx="4199159" cy="456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3912336-1671-3060-32C2-3835A386D347}"/>
              </a:ext>
            </a:extLst>
          </p:cNvPr>
          <p:cNvSpPr/>
          <p:nvPr/>
        </p:nvSpPr>
        <p:spPr>
          <a:xfrm>
            <a:off x="8050109" y="4430144"/>
            <a:ext cx="2698755" cy="299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Endpoints</a:t>
            </a:r>
            <a:r>
              <a:rPr lang="en-US" sz="2800" dirty="0">
                <a:solidFill>
                  <a:srgbClr val="00B050"/>
                </a:solidFill>
              </a:rPr>
              <a:t>: 2379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D9E00-FB6C-8E9C-564D-58FF663285CE}"/>
              </a:ext>
            </a:extLst>
          </p:cNvPr>
          <p:cNvSpPr/>
          <p:nvPr/>
        </p:nvSpPr>
        <p:spPr>
          <a:xfrm>
            <a:off x="7076176" y="3676668"/>
            <a:ext cx="1709956" cy="299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key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BE088E-9D8C-FBFA-3335-472541B6161E}"/>
              </a:ext>
            </a:extLst>
          </p:cNvPr>
          <p:cNvSpPr/>
          <p:nvPr/>
        </p:nvSpPr>
        <p:spPr>
          <a:xfrm>
            <a:off x="8001355" y="6406371"/>
            <a:ext cx="1786854" cy="299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Ca </a:t>
            </a:r>
            <a:r>
              <a:rPr lang="en-US" sz="2800" dirty="0">
                <a:solidFill>
                  <a:schemeClr val="bg1"/>
                </a:solidFill>
              </a:rPr>
              <a:t>cert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656EE4-576A-7E2D-6AB6-1BB8059720A5}"/>
              </a:ext>
            </a:extLst>
          </p:cNvPr>
          <p:cNvSpPr/>
          <p:nvPr/>
        </p:nvSpPr>
        <p:spPr>
          <a:xfrm>
            <a:off x="6007778" y="2150164"/>
            <a:ext cx="1786855" cy="299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Server </a:t>
            </a:r>
            <a:r>
              <a:rPr lang="en-US" sz="2800" dirty="0">
                <a:solidFill>
                  <a:srgbClr val="00B050"/>
                </a:solidFill>
              </a:rPr>
              <a:t>cert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A56BE-099E-2E67-C8D1-5D7C62B3CBE8}"/>
              </a:ext>
            </a:extLst>
          </p:cNvPr>
          <p:cNvSpPr/>
          <p:nvPr/>
        </p:nvSpPr>
        <p:spPr>
          <a:xfrm>
            <a:off x="605096" y="2196010"/>
            <a:ext cx="4629378" cy="2791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D940A3-BE1F-CBBC-DCF8-CBF8A517C709}"/>
              </a:ext>
            </a:extLst>
          </p:cNvPr>
          <p:cNvCxnSpPr>
            <a:cxnSpLocks/>
          </p:cNvCxnSpPr>
          <p:nvPr/>
        </p:nvCxnSpPr>
        <p:spPr>
          <a:xfrm>
            <a:off x="5234474" y="2326811"/>
            <a:ext cx="80394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4BE895-DA89-40E5-E282-324653B0B224}"/>
              </a:ext>
            </a:extLst>
          </p:cNvPr>
          <p:cNvSpPr/>
          <p:nvPr/>
        </p:nvSpPr>
        <p:spPr>
          <a:xfrm>
            <a:off x="472981" y="3976483"/>
            <a:ext cx="5825182" cy="27918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F851D5-9FCC-CF55-D516-38B838EE6D7A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 flipV="1">
            <a:off x="6298163" y="3826576"/>
            <a:ext cx="778013" cy="28950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28035FF-374D-4FF9-AFC7-956ADBDC0C51}"/>
              </a:ext>
            </a:extLst>
          </p:cNvPr>
          <p:cNvSpPr/>
          <p:nvPr/>
        </p:nvSpPr>
        <p:spPr>
          <a:xfrm>
            <a:off x="472981" y="6503436"/>
            <a:ext cx="6755936" cy="26493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EFC704-0298-AE53-4FDD-41D04D330FE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228917" y="6478575"/>
            <a:ext cx="819322" cy="1573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AEFDA32-533C-A52F-5CB5-ECC932F7349B}"/>
              </a:ext>
            </a:extLst>
          </p:cNvPr>
          <p:cNvSpPr/>
          <p:nvPr/>
        </p:nvSpPr>
        <p:spPr>
          <a:xfrm>
            <a:off x="605096" y="2736708"/>
            <a:ext cx="2520659" cy="2791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42FB5-5E30-5099-F5D9-C06FD72F7F64}"/>
              </a:ext>
            </a:extLst>
          </p:cNvPr>
          <p:cNvSpPr/>
          <p:nvPr/>
        </p:nvSpPr>
        <p:spPr>
          <a:xfrm>
            <a:off x="3920831" y="2676570"/>
            <a:ext cx="1786855" cy="2998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Data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chemeClr val="accent6"/>
                </a:solidFill>
              </a:rPr>
              <a:t>dir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A477D2-557A-2F2B-42B3-A8DB134F583C}"/>
              </a:ext>
            </a:extLst>
          </p:cNvPr>
          <p:cNvCxnSpPr>
            <a:cxnSpLocks/>
          </p:cNvCxnSpPr>
          <p:nvPr/>
        </p:nvCxnSpPr>
        <p:spPr>
          <a:xfrm>
            <a:off x="3147527" y="2853217"/>
            <a:ext cx="80394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8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22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13357</TotalTime>
  <Words>2334</Words>
  <Application>Microsoft Office PowerPoint</Application>
  <PresentationFormat>Widescreen</PresentationFormat>
  <Paragraphs>306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 Theme</vt:lpstr>
      <vt:lpstr>PowerPoint Presentation</vt:lpstr>
      <vt:lpstr>ETCD snapshot &amp; Backup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336</cp:revision>
  <dcterms:created xsi:type="dcterms:W3CDTF">2023-06-07T14:11:59Z</dcterms:created>
  <dcterms:modified xsi:type="dcterms:W3CDTF">2023-09-10T13:13:45Z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